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 id="2147483714" r:id="rId3"/>
    <p:sldMasterId id="2147483691" r:id="rId4"/>
  </p:sldMasterIdLst>
  <p:notesMasterIdLst>
    <p:notesMasterId r:id="rId33"/>
  </p:notesMasterIdLst>
  <p:handoutMasterIdLst>
    <p:handoutMasterId r:id="rId34"/>
  </p:handoutMasterIdLst>
  <p:sldIdLst>
    <p:sldId id="340" r:id="rId5"/>
    <p:sldId id="418" r:id="rId6"/>
    <p:sldId id="411" r:id="rId7"/>
    <p:sldId id="345" r:id="rId8"/>
    <p:sldId id="364" r:id="rId9"/>
    <p:sldId id="406" r:id="rId10"/>
    <p:sldId id="380" r:id="rId11"/>
    <p:sldId id="407" r:id="rId12"/>
    <p:sldId id="381" r:id="rId13"/>
    <p:sldId id="386" r:id="rId14"/>
    <p:sldId id="385" r:id="rId15"/>
    <p:sldId id="394" r:id="rId16"/>
    <p:sldId id="396" r:id="rId17"/>
    <p:sldId id="417" r:id="rId18"/>
    <p:sldId id="413" r:id="rId19"/>
    <p:sldId id="387" r:id="rId20"/>
    <p:sldId id="414" r:id="rId21"/>
    <p:sldId id="390" r:id="rId22"/>
    <p:sldId id="415" r:id="rId23"/>
    <p:sldId id="388" r:id="rId24"/>
    <p:sldId id="416" r:id="rId25"/>
    <p:sldId id="397" r:id="rId26"/>
    <p:sldId id="408" r:id="rId27"/>
    <p:sldId id="410" r:id="rId28"/>
    <p:sldId id="412" r:id="rId29"/>
    <p:sldId id="377" r:id="rId30"/>
    <p:sldId id="391" r:id="rId31"/>
    <p:sldId id="342" r:id="rId32"/>
  </p:sldIdLst>
  <p:sldSz cx="9144000" cy="6858000" type="screen4x3"/>
  <p:notesSz cx="7099300" cy="10234613"/>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748">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derbauwhede Patricia" initials="VP" lastIdx="18" clrIdx="0">
    <p:extLst>
      <p:ext uri="{19B8F6BF-5375-455C-9EA6-DF929625EA0E}">
        <p15:presenceInfo xmlns:p15="http://schemas.microsoft.com/office/powerpoint/2012/main" userId="S-1-5-21-171585296-392181855-1598175747-6611" providerId="AD"/>
      </p:ext>
    </p:extLst>
  </p:cmAuthor>
  <p:cmAuthor id="2" name="Maeseele Thomas" initials="MT" lastIdx="1" clrIdx="1">
    <p:extLst>
      <p:ext uri="{19B8F6BF-5375-455C-9EA6-DF929625EA0E}">
        <p15:presenceInfo xmlns:p15="http://schemas.microsoft.com/office/powerpoint/2012/main" userId="S-1-5-21-171585296-392181855-1598175747-85956" providerId="AD"/>
      </p:ext>
    </p:extLst>
  </p:cmAuthor>
  <p:cmAuthor id="3" name="Gros Fabienne" initials="GF" lastIdx="1" clrIdx="2">
    <p:extLst>
      <p:ext uri="{19B8F6BF-5375-455C-9EA6-DF929625EA0E}">
        <p15:presenceInfo xmlns:p15="http://schemas.microsoft.com/office/powerpoint/2012/main" userId="S::Fabienne.Gros@stad.gent::cce048a2-3df4-40d7-b295-5b4a612012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E3FDE45-AF77-4B5C-9715-49D594BDF05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Stijl, licht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660B408-B3CF-4A94-85FC-2B1E0A45F4A2}" styleName="Stijl, donker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Stijl, donker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Stijl, gemiddeld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27102A9-8310-4765-A935-A1911B00CA55}" styleName="Stijl, licht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Stijl, licht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3032" autoAdjust="0"/>
  </p:normalViewPr>
  <p:slideViewPr>
    <p:cSldViewPr>
      <p:cViewPr varScale="1">
        <p:scale>
          <a:sx n="42" d="100"/>
          <a:sy n="42" d="100"/>
        </p:scale>
        <p:origin x="2004" y="36"/>
      </p:cViewPr>
      <p:guideLst>
        <p:guide orient="horz" pos="2160"/>
        <p:guide pos="748"/>
      </p:guideLst>
    </p:cSldViewPr>
  </p:slideViewPr>
  <p:notesTextViewPr>
    <p:cViewPr>
      <p:scale>
        <a:sx n="1" d="1"/>
        <a:sy n="1" d="1"/>
      </p:scale>
      <p:origin x="0" y="0"/>
    </p:cViewPr>
  </p:notesTextViewPr>
  <p:notesViewPr>
    <p:cSldViewPr>
      <p:cViewPr varScale="1">
        <p:scale>
          <a:sx n="81" d="100"/>
          <a:sy n="81" d="100"/>
        </p:scale>
        <p:origin x="-3660" y="-9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Afbeelding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756" y="9986651"/>
            <a:ext cx="6153806" cy="215458"/>
          </a:xfrm>
          <a:prstGeom prst="rect">
            <a:avLst/>
          </a:prstGeom>
        </p:spPr>
      </p:pic>
      <p:sp>
        <p:nvSpPr>
          <p:cNvPr id="4" name="Tijdelijke aanduiding voor voettekst 3"/>
          <p:cNvSpPr>
            <a:spLocks noGrp="1"/>
          </p:cNvSpPr>
          <p:nvPr>
            <p:ph type="ftr" sz="quarter" idx="2"/>
          </p:nvPr>
        </p:nvSpPr>
        <p:spPr>
          <a:xfrm>
            <a:off x="1380499" y="10082224"/>
            <a:ext cx="4572000" cy="148777"/>
          </a:xfrm>
          <a:prstGeom prst="rect">
            <a:avLst/>
          </a:prstGeom>
        </p:spPr>
        <p:txBody>
          <a:bodyPr vert="horz" lIns="0" tIns="0" rIns="0" bIns="0" rtlCol="0" anchor="t" anchorCtr="0"/>
          <a:lstStyle>
            <a:lvl1pPr algn="l">
              <a:defRPr sz="1200"/>
            </a:lvl1pPr>
          </a:lstStyle>
          <a:p>
            <a:endParaRPr lang="nl-BE" sz="800" dirty="0"/>
          </a:p>
        </p:txBody>
      </p:sp>
      <p:sp>
        <p:nvSpPr>
          <p:cNvPr id="3" name="Tijdelijke aanduiding voor datum 2"/>
          <p:cNvSpPr>
            <a:spLocks noGrp="1"/>
          </p:cNvSpPr>
          <p:nvPr>
            <p:ph type="dt" sz="quarter" idx="1"/>
          </p:nvPr>
        </p:nvSpPr>
        <p:spPr>
          <a:xfrm>
            <a:off x="491972" y="10082224"/>
            <a:ext cx="864000" cy="148777"/>
          </a:xfrm>
          <a:prstGeom prst="rect">
            <a:avLst/>
          </a:prstGeom>
        </p:spPr>
        <p:txBody>
          <a:bodyPr vert="horz" lIns="0" tIns="0" rIns="0" bIns="0" rtlCol="0" anchor="t" anchorCtr="0"/>
          <a:lstStyle>
            <a:lvl1pPr algn="r">
              <a:defRPr sz="1200"/>
            </a:lvl1pPr>
          </a:lstStyle>
          <a:p>
            <a:pPr algn="l"/>
            <a:fld id="{24274162-875E-4740-87CD-B83EA2A049AF}" type="datetime4">
              <a:rPr lang="nl-BE" sz="800" smtClean="0"/>
              <a:t>12 mei 2021</a:t>
            </a:fld>
            <a:endParaRPr lang="nl-BE" sz="800" dirty="0"/>
          </a:p>
        </p:txBody>
      </p:sp>
      <p:sp>
        <p:nvSpPr>
          <p:cNvPr id="5" name="Tijdelijke aanduiding voor dianummer 4"/>
          <p:cNvSpPr>
            <a:spLocks noGrp="1"/>
          </p:cNvSpPr>
          <p:nvPr>
            <p:ph type="sldNum" sz="quarter" idx="3"/>
          </p:nvPr>
        </p:nvSpPr>
        <p:spPr>
          <a:xfrm>
            <a:off x="6258228" y="10082224"/>
            <a:ext cx="345073" cy="148777"/>
          </a:xfrm>
          <a:prstGeom prst="rect">
            <a:avLst/>
          </a:prstGeom>
        </p:spPr>
        <p:txBody>
          <a:bodyPr vert="horz" lIns="0" tIns="0" rIns="0" bIns="0" rtlCol="0" anchor="t" anchorCtr="0"/>
          <a:lstStyle>
            <a:lvl1pPr algn="r">
              <a:defRPr sz="1200"/>
            </a:lvl1pPr>
          </a:lstStyle>
          <a:p>
            <a:pPr algn="ctr"/>
            <a:fld id="{348D9AF8-2C9C-4335-AE47-A4DB39694F83}" type="slidenum">
              <a:rPr lang="nl-BE" sz="800"/>
              <a:pPr algn="ctr"/>
              <a:t>‹nr.›</a:t>
            </a:fld>
            <a:endParaRPr lang="nl-BE" sz="800" dirty="0"/>
          </a:p>
        </p:txBody>
      </p:sp>
    </p:spTree>
    <p:extLst>
      <p:ext uri="{BB962C8B-B14F-4D97-AF65-F5344CB8AC3E}">
        <p14:creationId xmlns:p14="http://schemas.microsoft.com/office/powerpoint/2010/main" val="113315610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756" y="9987986"/>
            <a:ext cx="6153806" cy="215458"/>
          </a:xfrm>
          <a:prstGeom prst="rect">
            <a:avLst/>
          </a:prstGeom>
        </p:spPr>
      </p:pic>
      <p:sp>
        <p:nvSpPr>
          <p:cNvPr id="3" name="Tijdelijke aanduiding voor datum 2"/>
          <p:cNvSpPr>
            <a:spLocks noGrp="1"/>
          </p:cNvSpPr>
          <p:nvPr>
            <p:ph type="dt" idx="1"/>
          </p:nvPr>
        </p:nvSpPr>
        <p:spPr>
          <a:xfrm>
            <a:off x="492755" y="10083356"/>
            <a:ext cx="864000" cy="148777"/>
          </a:xfrm>
          <a:prstGeom prst="rect">
            <a:avLst/>
          </a:prstGeom>
        </p:spPr>
        <p:txBody>
          <a:bodyPr vert="horz" lIns="0" tIns="0" rIns="0" bIns="0" rtlCol="0" anchor="t" anchorCtr="0"/>
          <a:lstStyle>
            <a:lvl1pPr algn="l">
              <a:defRPr sz="800"/>
            </a:lvl1pPr>
          </a:lstStyle>
          <a:p>
            <a:fld id="{AF3C070D-12B7-445A-A4A3-E2805ADB2F9C}" type="datetime4">
              <a:rPr lang="nl-BE" smtClean="0"/>
              <a:t>12 mei 2021</a:t>
            </a:fld>
            <a:endParaRPr lang="nl-BE" dirty="0"/>
          </a:p>
        </p:txBody>
      </p:sp>
      <p:sp>
        <p:nvSpPr>
          <p:cNvPr id="4" name="Tijdelijke aanduiding voor dia-afbeelding 3"/>
          <p:cNvSpPr>
            <a:spLocks noGrp="1" noRot="1" noChangeAspect="1"/>
          </p:cNvSpPr>
          <p:nvPr>
            <p:ph type="sldImg" idx="2"/>
          </p:nvPr>
        </p:nvSpPr>
        <p:spPr>
          <a:xfrm>
            <a:off x="992188" y="768350"/>
            <a:ext cx="5114925" cy="3835400"/>
          </a:xfrm>
          <a:prstGeom prst="rect">
            <a:avLst/>
          </a:prstGeom>
          <a:noFill/>
          <a:ln w="12700">
            <a:solidFill>
              <a:prstClr val="black"/>
            </a:solidFill>
          </a:ln>
        </p:spPr>
        <p:txBody>
          <a:bodyPr vert="horz" lIns="102802" tIns="51401" rIns="102802" bIns="51401" rtlCol="0" anchor="ctr"/>
          <a:lstStyle/>
          <a:p>
            <a:endParaRPr lang="nl-BE"/>
          </a:p>
        </p:txBody>
      </p:sp>
      <p:sp>
        <p:nvSpPr>
          <p:cNvPr id="5" name="Tijdelijke aanduiding voor notities 4"/>
          <p:cNvSpPr>
            <a:spLocks noGrp="1"/>
          </p:cNvSpPr>
          <p:nvPr>
            <p:ph type="body" sz="quarter" idx="3"/>
          </p:nvPr>
        </p:nvSpPr>
        <p:spPr>
          <a:xfrm>
            <a:off x="709930" y="4861441"/>
            <a:ext cx="5679440" cy="4605576"/>
          </a:xfrm>
          <a:prstGeom prst="rect">
            <a:avLst/>
          </a:prstGeom>
        </p:spPr>
        <p:txBody>
          <a:bodyPr vert="horz" lIns="102802" tIns="51401" rIns="102802" bIns="51401" rtlCol="0"/>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6" name="Tijdelijke aanduiding voor voettekst 5"/>
          <p:cNvSpPr>
            <a:spLocks noGrp="1"/>
          </p:cNvSpPr>
          <p:nvPr>
            <p:ph type="ftr" sz="quarter" idx="4"/>
          </p:nvPr>
        </p:nvSpPr>
        <p:spPr>
          <a:xfrm>
            <a:off x="1378730" y="10083356"/>
            <a:ext cx="4572000" cy="148777"/>
          </a:xfrm>
          <a:prstGeom prst="rect">
            <a:avLst/>
          </a:prstGeom>
        </p:spPr>
        <p:txBody>
          <a:bodyPr vert="horz" lIns="0" tIns="0" rIns="0" bIns="0" rtlCol="0" anchor="t" anchorCtr="0"/>
          <a:lstStyle>
            <a:lvl1pPr algn="l">
              <a:defRPr sz="800"/>
            </a:lvl1pPr>
          </a:lstStyle>
          <a:p>
            <a:endParaRPr lang="nl-BE" dirty="0"/>
          </a:p>
        </p:txBody>
      </p:sp>
      <p:sp>
        <p:nvSpPr>
          <p:cNvPr id="7" name="Tijdelijke aanduiding voor dianummer 6"/>
          <p:cNvSpPr>
            <a:spLocks noGrp="1"/>
          </p:cNvSpPr>
          <p:nvPr>
            <p:ph type="sldNum" sz="quarter" idx="5"/>
          </p:nvPr>
        </p:nvSpPr>
        <p:spPr>
          <a:xfrm>
            <a:off x="6259128" y="10083356"/>
            <a:ext cx="346058" cy="148777"/>
          </a:xfrm>
          <a:prstGeom prst="rect">
            <a:avLst/>
          </a:prstGeom>
        </p:spPr>
        <p:txBody>
          <a:bodyPr vert="horz" lIns="0" tIns="0" rIns="0" bIns="0" rtlCol="0" anchor="t" anchorCtr="0"/>
          <a:lstStyle>
            <a:lvl1pPr algn="ctr">
              <a:defRPr sz="800"/>
            </a:lvl1pPr>
          </a:lstStyle>
          <a:p>
            <a:fld id="{24401317-CE84-480F-99E9-54BF3FD44E2B}" type="slidenum">
              <a:rPr lang="nl-BE" smtClean="0"/>
              <a:pPr/>
              <a:t>‹nr.›</a:t>
            </a:fld>
            <a:endParaRPr lang="nl-BE" dirty="0"/>
          </a:p>
        </p:txBody>
      </p:sp>
    </p:spTree>
    <p:extLst>
      <p:ext uri="{BB962C8B-B14F-4D97-AF65-F5344CB8AC3E}">
        <p14:creationId xmlns:p14="http://schemas.microsoft.com/office/powerpoint/2010/main" val="106052355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BE" dirty="0"/>
          </a:p>
          <a:p>
            <a:pPr marL="0" indent="0">
              <a:buFontTx/>
              <a:buNone/>
            </a:pPr>
            <a:endParaRPr lang="nl-BE"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1</a:t>
            </a:fld>
            <a:endParaRPr lang="nl-BE" dirty="0"/>
          </a:p>
        </p:txBody>
      </p:sp>
    </p:spTree>
    <p:extLst>
      <p:ext uri="{BB962C8B-B14F-4D97-AF65-F5344CB8AC3E}">
        <p14:creationId xmlns:p14="http://schemas.microsoft.com/office/powerpoint/2010/main" val="487636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16</a:t>
            </a:fld>
            <a:endParaRPr lang="nl-BE" dirty="0"/>
          </a:p>
        </p:txBody>
      </p:sp>
    </p:spTree>
    <p:extLst>
      <p:ext uri="{BB962C8B-B14F-4D97-AF65-F5344CB8AC3E}">
        <p14:creationId xmlns:p14="http://schemas.microsoft.com/office/powerpoint/2010/main" val="233189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18</a:t>
            </a:fld>
            <a:endParaRPr lang="nl-BE" dirty="0"/>
          </a:p>
        </p:txBody>
      </p:sp>
    </p:spTree>
    <p:extLst>
      <p:ext uri="{BB962C8B-B14F-4D97-AF65-F5344CB8AC3E}">
        <p14:creationId xmlns:p14="http://schemas.microsoft.com/office/powerpoint/2010/main" val="1460385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a:t>Achtergrondslide, enkel te tonen indien nodig</a:t>
            </a:r>
          </a:p>
          <a:p>
            <a:endParaRPr lang="nl-BE"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20</a:t>
            </a:fld>
            <a:endParaRPr lang="nl-BE" dirty="0"/>
          </a:p>
        </p:txBody>
      </p:sp>
    </p:spTree>
    <p:extLst>
      <p:ext uri="{BB962C8B-B14F-4D97-AF65-F5344CB8AC3E}">
        <p14:creationId xmlns:p14="http://schemas.microsoft.com/office/powerpoint/2010/main" val="3353556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Coddens:</a:t>
            </a:r>
          </a:p>
          <a:p>
            <a:pPr marL="171450" indent="-171450">
              <a:buFontTx/>
              <a:buChar char="-"/>
            </a:pPr>
            <a:r>
              <a:rPr lang="nl-BE" b="0" dirty="0"/>
              <a:t>We hoorden jullie vraag om de </a:t>
            </a:r>
            <a:r>
              <a:rPr lang="nl-BE" b="1" dirty="0"/>
              <a:t>link te leggen met het Vlaamse en mogelijk Federale beleid</a:t>
            </a:r>
            <a:r>
              <a:rPr lang="nl-BE" b="0" dirty="0"/>
              <a:t>. </a:t>
            </a:r>
          </a:p>
          <a:p>
            <a:pPr marL="171450" indent="-171450">
              <a:buFontTx/>
              <a:buChar char="-"/>
            </a:pPr>
            <a:r>
              <a:rPr lang="nl-BE" b="0" dirty="0"/>
              <a:t>We staan daar als stad zeker achter, en zijn bereid </a:t>
            </a:r>
            <a:r>
              <a:rPr lang="nl-BE" b="1" dirty="0"/>
              <a:t>om samen het gesprek te voeren</a:t>
            </a:r>
            <a:r>
              <a:rPr lang="nl-BE" b="0" dirty="0"/>
              <a:t>. </a:t>
            </a:r>
          </a:p>
          <a:p>
            <a:pPr marL="171450" indent="-171450">
              <a:buFontTx/>
              <a:buChar char="-"/>
            </a:pPr>
            <a:r>
              <a:rPr lang="nl-BE" b="0" dirty="0"/>
              <a:t>We hebben hen vandaag </a:t>
            </a:r>
            <a:r>
              <a:rPr lang="nl-BE" b="1" dirty="0"/>
              <a:t>niet uitgenodigd </a:t>
            </a:r>
            <a:r>
              <a:rPr lang="nl-BE" b="0" dirty="0"/>
              <a:t>omdat de tijd er zich niet toe leende, en omdat we dit goed willen </a:t>
            </a:r>
            <a:r>
              <a:rPr lang="nl-BE" b="1" dirty="0"/>
              <a:t>voorbereiden</a:t>
            </a:r>
            <a:r>
              <a:rPr lang="nl-BE" b="0" dirty="0"/>
              <a:t>. </a:t>
            </a:r>
          </a:p>
          <a:p>
            <a:pPr marL="171450" indent="-171450">
              <a:buFontTx/>
              <a:buChar char="-"/>
            </a:pPr>
            <a:r>
              <a:rPr lang="nl-BE" b="0" dirty="0"/>
              <a:t>We geven jullie hier onze eigen insteek mee vanuit de stad. Daarna luisteren we graag nog naar jullie input hierover. </a:t>
            </a:r>
          </a:p>
          <a:p>
            <a:endParaRPr lang="nl-BE" b="0" dirty="0"/>
          </a:p>
          <a:p>
            <a:r>
              <a:rPr lang="nl-BE" b="1" dirty="0"/>
              <a:t>Schepen Heyse:</a:t>
            </a:r>
          </a:p>
          <a:p>
            <a:r>
              <a:rPr lang="nl-BE" b="0" dirty="0"/>
              <a:t>Er zijn globaal drie punten die wij als stad willen aankaarten bij Vlaams ministers voor Wonen en Welzijn. </a:t>
            </a:r>
          </a:p>
          <a:p>
            <a:r>
              <a:rPr lang="nl-BE" b="1" dirty="0"/>
              <a:t>Ten eerste: </a:t>
            </a:r>
            <a:r>
              <a:rPr lang="nl-BE" b="0" dirty="0"/>
              <a:t>Het nieuwe toewijssysteem tot sociale huisvesting (na 2023) geeft ons te weinig speelruimte om lokale accenten te leggen. Dit zorgt er bijvoorbeeld voor dat wij vanuit sociaal wonen de dakloosheid nooit weggewerkt krijgen over langere termijn. Nochtans zou sociaal wonen hier wel de meest duurzame en structurele oplossingen moeten zijn.</a:t>
            </a:r>
          </a:p>
          <a:p>
            <a:r>
              <a:rPr lang="nl-BE" b="1" dirty="0"/>
              <a:t>Ten tweede: </a:t>
            </a:r>
            <a:r>
              <a:rPr lang="nl-BE" b="0" dirty="0"/>
              <a:t>Het aanbod </a:t>
            </a:r>
            <a:r>
              <a:rPr lang="nl-BE" b="0" dirty="0" err="1"/>
              <a:t>mbt</a:t>
            </a:r>
            <a:r>
              <a:rPr lang="nl-BE" b="0" dirty="0"/>
              <a:t> sociale huisvesting is veel te laag als we de bredere wooncrisis beschouwen. De financiering hieromtrent én de plafonnering op 15% lijkt ons geen duurzaam verhaal naar de toekomst. In Finland bijvoorbeeld streeft men bij grote steden naar 30% sociale woningen, uiteraard omdat zich in de steden de grootste armoede en dak- en thuisloosheid voordoen.</a:t>
            </a:r>
          </a:p>
          <a:p>
            <a:r>
              <a:rPr lang="nl-BE" b="1" dirty="0"/>
              <a:t>Ten derde: </a:t>
            </a:r>
            <a:r>
              <a:rPr lang="nl-BE" b="0" dirty="0"/>
              <a:t>Er is nood aan meer bovenlokale coördinatie van en investering op een integraal dak- en thuislozenbeleid. Momenteel is dit eerder dode letter en komen hier weinig concrete oplossingen uit. We kunnen die vraag natuurlijk nog een stuk concretiseren met specifieke voorstellen bv linken met het bestaande gemengd platform Dak- en thuisloosheid</a:t>
            </a:r>
            <a:r>
              <a:rPr lang="nl-BE" sz="1200" dirty="0">
                <a:solidFill>
                  <a:schemeClr val="tx1"/>
                </a:solidFill>
              </a:rPr>
              <a:t>, de interministeriële conferentie alsnog bijeenroepen, actualiseren samenwerkingsovereenkomst van 2012 </a:t>
            </a:r>
            <a:r>
              <a:rPr lang="nl-BE" sz="1200" dirty="0" err="1">
                <a:solidFill>
                  <a:schemeClr val="tx1"/>
                </a:solidFill>
              </a:rPr>
              <a:t>ism</a:t>
            </a:r>
            <a:r>
              <a:rPr lang="nl-BE" sz="1200" dirty="0">
                <a:solidFill>
                  <a:schemeClr val="tx1"/>
                </a:solidFill>
              </a:rPr>
              <a:t> lokale besturen</a:t>
            </a:r>
            <a:endParaRPr lang="nl-BE" b="0" dirty="0"/>
          </a:p>
          <a:p>
            <a:endParaRPr lang="nl-BE" b="0" dirty="0"/>
          </a:p>
          <a:p>
            <a:r>
              <a:rPr lang="nl-BE" b="1" dirty="0"/>
              <a:t>Schepen Coddens</a:t>
            </a:r>
            <a:r>
              <a:rPr lang="nl-BE" b="0" dirty="0"/>
              <a:t>: </a:t>
            </a:r>
          </a:p>
          <a:p>
            <a:pPr marL="171450" indent="-171450">
              <a:buFontTx/>
              <a:buChar char="-"/>
            </a:pPr>
            <a:r>
              <a:rPr lang="nl-BE" b="0" dirty="0"/>
              <a:t>Er is meer bovenlokale coördinatie nodig rond dak- en thuislozen.</a:t>
            </a:r>
          </a:p>
          <a:p>
            <a:pPr marL="171450" indent="-171450">
              <a:buFontTx/>
              <a:buChar char="-"/>
            </a:pPr>
            <a:r>
              <a:rPr lang="nl-BE" b="0" dirty="0"/>
              <a:t>Dak en thuislozen verplaatsen zich vaak </a:t>
            </a:r>
            <a:r>
              <a:rPr lang="nl-BE" b="1" dirty="0"/>
              <a:t>tussen gemeentes</a:t>
            </a:r>
            <a:r>
              <a:rPr lang="nl-BE" b="0" dirty="0"/>
              <a:t>. Er is een verschillend aanbod tussen gemeentes en steden</a:t>
            </a:r>
          </a:p>
          <a:p>
            <a:pPr marL="171450" indent="-171450">
              <a:buFontTx/>
              <a:buChar char="-"/>
            </a:pPr>
            <a:r>
              <a:rPr lang="nl-BE" b="0" dirty="0"/>
              <a:t>De bovenlokale overheden kunnen ook sterker inzetten op een </a:t>
            </a:r>
            <a:r>
              <a:rPr lang="nl-BE" b="1" dirty="0"/>
              <a:t>aanpak samen met welzijn en gezondheid</a:t>
            </a:r>
            <a:r>
              <a:rPr lang="nl-BE" b="0" dirty="0"/>
              <a:t>.  </a:t>
            </a:r>
          </a:p>
          <a:p>
            <a:pPr marL="0" indent="0">
              <a:buFontTx/>
              <a:buNone/>
            </a:pPr>
            <a:r>
              <a:rPr lang="nl-BE" b="0" dirty="0"/>
              <a:t>-  Een knelpunt is de organisatie van het zorgsysteem en </a:t>
            </a:r>
            <a:r>
              <a:rPr lang="nl-BE" b="1" dirty="0"/>
              <a:t>de vele criteria bij zorginstellingen en </a:t>
            </a:r>
            <a:r>
              <a:rPr lang="nl-BE" b="1" dirty="0" err="1"/>
              <a:t>zorgwonen</a:t>
            </a:r>
            <a:r>
              <a:rPr lang="nl-BE" b="0" dirty="0"/>
              <a:t>. Veel mensen met complexere of specifieke zorgproblemen geraken daar dus moeilijk binnen. We hebben hier dus en meer inclusief aanbod nodig. </a:t>
            </a:r>
          </a:p>
          <a:p>
            <a:endParaRPr lang="nl-BE" b="0" dirty="0"/>
          </a:p>
          <a:p>
            <a:endParaRPr lang="nl-BE" b="0" dirty="0"/>
          </a:p>
          <a:p>
            <a:r>
              <a:rPr lang="nl-BE" b="0" dirty="0"/>
              <a:t>We horen op basis van onze insteek graag </a:t>
            </a:r>
            <a:r>
              <a:rPr lang="nl-BE" b="1" dirty="0"/>
              <a:t>jullie mening en ideeën </a:t>
            </a:r>
            <a:r>
              <a:rPr lang="nl-BE" b="0" dirty="0"/>
              <a:t>omtrent het gesprek die we met de bovenlokale overheden willen aangaan. Vinden jullie die terecht, en/of zijn er aanvullingen? </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22</a:t>
            </a:fld>
            <a:endParaRPr lang="nl-BE" dirty="0"/>
          </a:p>
        </p:txBody>
      </p:sp>
    </p:spTree>
    <p:extLst>
      <p:ext uri="{BB962C8B-B14F-4D97-AF65-F5344CB8AC3E}">
        <p14:creationId xmlns:p14="http://schemas.microsoft.com/office/powerpoint/2010/main" val="4281449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Coddens:</a:t>
            </a:r>
          </a:p>
          <a:p>
            <a:r>
              <a:rPr lang="nl-BE" b="0" dirty="0"/>
              <a:t>Hoe gaat het nu verder? </a:t>
            </a:r>
          </a:p>
          <a:p>
            <a:endParaRPr lang="nl-BE" b="0" dirty="0"/>
          </a:p>
          <a:p>
            <a:r>
              <a:rPr lang="nl-BE" b="0" dirty="0"/>
              <a:t>We zullen de dialoog met jullie als middenveld voeren op een </a:t>
            </a:r>
            <a:r>
              <a:rPr lang="nl-BE" b="1" dirty="0"/>
              <a:t>jaarlijkse open vergadering</a:t>
            </a:r>
            <a:r>
              <a:rPr lang="nl-BE" b="0" dirty="0"/>
              <a:t>. </a:t>
            </a:r>
          </a:p>
          <a:p>
            <a:r>
              <a:rPr lang="nl-BE" b="0" dirty="0"/>
              <a:t>Deze zal dit jaar plaats vinden </a:t>
            </a:r>
            <a:r>
              <a:rPr lang="nl-BE" b="1" dirty="0"/>
              <a:t>op 23 juni in de voormiddag</a:t>
            </a:r>
            <a:r>
              <a:rPr lang="nl-BE" b="0" dirty="0"/>
              <a:t>. </a:t>
            </a:r>
          </a:p>
          <a:p>
            <a:r>
              <a:rPr lang="nl-BE" b="0" dirty="0"/>
              <a:t>De </a:t>
            </a:r>
            <a:r>
              <a:rPr lang="nl-BE" b="1" dirty="0"/>
              <a:t>agenda </a:t>
            </a:r>
            <a:r>
              <a:rPr lang="nl-BE" b="0" dirty="0"/>
              <a:t>hiervoor wordt </a:t>
            </a:r>
            <a:r>
              <a:rPr lang="nl-BE" b="1" dirty="0"/>
              <a:t>gezamenlijk</a:t>
            </a:r>
            <a:r>
              <a:rPr lang="nl-BE" b="0" dirty="0"/>
              <a:t> door jullie en ons bepaald. </a:t>
            </a:r>
          </a:p>
          <a:p>
            <a:endParaRPr lang="nl-BE" b="0" dirty="0"/>
          </a:p>
          <a:p>
            <a:r>
              <a:rPr lang="nl-BE" b="0" dirty="0"/>
              <a:t>Aansluitend op dit jaarlijkse moment is er ruimte voor </a:t>
            </a:r>
            <a:r>
              <a:rPr lang="nl-BE" b="1" dirty="0"/>
              <a:t>ad hoc thematische vergaderingen</a:t>
            </a:r>
            <a:r>
              <a:rPr lang="nl-BE" b="0" dirty="0"/>
              <a:t>. We plannen deze niet op voorhand, zodat we sneller op veranderende context kunnen inspelen, getuige de vergadering vandaag. </a:t>
            </a:r>
          </a:p>
          <a:p>
            <a:r>
              <a:rPr lang="nl-BE" b="0" dirty="0"/>
              <a:t>Voor ons leek het wel interessant om eens in te zoomen op de </a:t>
            </a:r>
            <a:r>
              <a:rPr lang="nl-BE" b="1" dirty="0"/>
              <a:t>sector van sociale huisvesting</a:t>
            </a:r>
            <a:r>
              <a:rPr lang="nl-BE" b="0" dirty="0"/>
              <a:t>. Hoe worden ze gefinancierd? Wat staat er op de planning? Delen jullie deze mening? </a:t>
            </a:r>
          </a:p>
          <a:p>
            <a:endParaRPr lang="nl-BE" b="0" dirty="0"/>
          </a:p>
          <a:p>
            <a:r>
              <a:rPr lang="nl-BE" b="0" dirty="0"/>
              <a:t>Daarnaast willen we opnieuw inzetten op een </a:t>
            </a:r>
            <a:r>
              <a:rPr lang="nl-BE" b="1" dirty="0"/>
              <a:t>woondialoog met kwetsbare burgers </a:t>
            </a:r>
            <a:r>
              <a:rPr lang="nl-BE" b="0" dirty="0"/>
              <a:t>in precaire woonomstandigheden. </a:t>
            </a:r>
          </a:p>
          <a:p>
            <a:r>
              <a:rPr lang="nl-BE" b="0" dirty="0"/>
              <a:t>Dit traject zal worden vorm gegeven met enkele middenveld partners. Meer hierover volgt binnenkort.</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24</a:t>
            </a:fld>
            <a:endParaRPr lang="nl-BE" dirty="0"/>
          </a:p>
        </p:txBody>
      </p:sp>
    </p:spTree>
    <p:extLst>
      <p:ext uri="{BB962C8B-B14F-4D97-AF65-F5344CB8AC3E}">
        <p14:creationId xmlns:p14="http://schemas.microsoft.com/office/powerpoint/2010/main" val="1683633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Heyse:</a:t>
            </a:r>
            <a:endParaRPr lang="nl-BE" b="0" dirty="0"/>
          </a:p>
          <a:p>
            <a:r>
              <a:rPr lang="nl-BE" b="0" dirty="0"/>
              <a:t>We zullen daarnaast het systeem van werkgroepen een stukje vernieuwen, door meer in te zetten op co-creatietrajecten. Het gaat dan om specifieke tijdelijke samenwerkingen die zich focussen op het genereren van concrete resultaten of oplossingen </a:t>
            </a:r>
            <a:r>
              <a:rPr lang="nl-BE" b="0" dirty="0" err="1"/>
              <a:t>mbt</a:t>
            </a:r>
            <a:r>
              <a:rPr lang="nl-BE" b="0" dirty="0"/>
              <a:t> wonen en opvang. </a:t>
            </a:r>
          </a:p>
          <a:p>
            <a:r>
              <a:rPr lang="nl-BE" b="0" dirty="0"/>
              <a:t>We werken hier nog aan achter de schermen, maar momenteel zijn reeds drie van die trajecten lopende: de werkgroepen ROOF en O&amp;O, als ook het gezamenlijk vorm geven van de projectoproep ‘huisvesting voor kwetsbare doelgroepen’.</a:t>
            </a:r>
          </a:p>
          <a:p>
            <a:r>
              <a:rPr lang="nl-BE" b="0" dirty="0"/>
              <a:t>Tenslotte continueren we onze nieuwsbrief waarbij we tweemaandelijks willen informeren zowel met nieuws vanuit de Stad als vanuit jullie. Op die manier hopen we elkaar goed blijvend te informeren over alle lopende werkingen en projecten. Het is pas vanuit die gezamenlijke kennis dat we goed kunnen samenwerken.</a:t>
            </a:r>
          </a:p>
          <a:p>
            <a:endParaRPr lang="nl-BE" b="0" dirty="0"/>
          </a:p>
          <a:p>
            <a:r>
              <a:rPr lang="nl-BE" b="0" dirty="0"/>
              <a:t>Meer over dit alles volgt nog via komende nieuwsbrieven. Hou die dus zeker in de gaten. </a:t>
            </a:r>
          </a:p>
          <a:p>
            <a:endParaRPr lang="nl-BE" b="0" dirty="0"/>
          </a:p>
          <a:p>
            <a:r>
              <a:rPr lang="nl-BE" b="0" dirty="0"/>
              <a:t>Tenslotte bedanken we jullie nogmaals voor jullie inspanningen voor de telling, jullie </a:t>
            </a:r>
            <a:r>
              <a:rPr lang="nl-BE" b="0"/>
              <a:t>dagelijkse inspanningen en om </a:t>
            </a:r>
            <a:r>
              <a:rPr lang="nl-BE" b="0" dirty="0"/>
              <a:t>hier vandaag aanwezig te zijn. Graag tot binnenkort. </a:t>
            </a:r>
            <a:endParaRPr lang="nl-BE" b="1"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25</a:t>
            </a:fld>
            <a:endParaRPr lang="nl-BE" dirty="0"/>
          </a:p>
        </p:txBody>
      </p:sp>
    </p:spTree>
    <p:extLst>
      <p:ext uri="{BB962C8B-B14F-4D97-AF65-F5344CB8AC3E}">
        <p14:creationId xmlns:p14="http://schemas.microsoft.com/office/powerpoint/2010/main" val="1018407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dirty="0"/>
              <a:t>Achtergrondslide, enkel te tonen indien nodig</a:t>
            </a:r>
          </a:p>
          <a:p>
            <a:endParaRPr lang="nl-BE"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27</a:t>
            </a:fld>
            <a:endParaRPr lang="nl-BE" dirty="0"/>
          </a:p>
        </p:txBody>
      </p:sp>
    </p:spTree>
    <p:extLst>
      <p:ext uri="{BB962C8B-B14F-4D97-AF65-F5344CB8AC3E}">
        <p14:creationId xmlns:p14="http://schemas.microsoft.com/office/powerpoint/2010/main" val="305098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Bij vragen naar duiding cijfers, verwijzen naar lunchlezing deze middag</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3</a:t>
            </a:fld>
            <a:endParaRPr lang="nl-BE" dirty="0"/>
          </a:p>
        </p:txBody>
      </p:sp>
    </p:spTree>
    <p:extLst>
      <p:ext uri="{BB962C8B-B14F-4D97-AF65-F5344CB8AC3E}">
        <p14:creationId xmlns:p14="http://schemas.microsoft.com/office/powerpoint/2010/main" val="3994722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Coddens: </a:t>
            </a:r>
          </a:p>
          <a:p>
            <a:pPr marL="171450" indent="-171450">
              <a:buFontTx/>
              <a:buChar char="-"/>
            </a:pPr>
            <a:r>
              <a:rPr lang="nl-BE" dirty="0"/>
              <a:t>Welkom iedereen op deze </a:t>
            </a:r>
            <a:r>
              <a:rPr lang="nl-BE" b="1" dirty="0"/>
              <a:t>thematische bijeenkomst </a:t>
            </a:r>
            <a:r>
              <a:rPr lang="nl-BE" dirty="0"/>
              <a:t>over de dak- en thuislozentelling. </a:t>
            </a:r>
          </a:p>
          <a:p>
            <a:pPr marL="171450" indent="-171450">
              <a:buFontTx/>
              <a:buChar char="-"/>
            </a:pPr>
            <a:r>
              <a:rPr lang="nl-BE" dirty="0"/>
              <a:t>We willen u alvast </a:t>
            </a:r>
            <a:r>
              <a:rPr lang="nl-BE" b="1" dirty="0"/>
              <a:t>bedanken </a:t>
            </a:r>
            <a:r>
              <a:rPr lang="nl-BE" dirty="0"/>
              <a:t>om hier aanwezig te zijn. </a:t>
            </a:r>
          </a:p>
          <a:p>
            <a:pPr marL="171450" indent="-171450">
              <a:buFontTx/>
              <a:buChar char="-"/>
            </a:pPr>
            <a:r>
              <a:rPr lang="nl-BE" dirty="0"/>
              <a:t>We  hebben nu een </a:t>
            </a:r>
            <a:r>
              <a:rPr lang="nl-BE" b="1" dirty="0"/>
              <a:t>goed zicht </a:t>
            </a:r>
            <a:r>
              <a:rPr lang="nl-BE" dirty="0"/>
              <a:t>te krijgen op het aantal en de profielen van dak- en thuislozen in onze stad. </a:t>
            </a:r>
          </a:p>
          <a:p>
            <a:pPr marL="171450" indent="-171450">
              <a:buFontTx/>
              <a:buChar char="-"/>
            </a:pPr>
            <a:r>
              <a:rPr lang="nl-BE" dirty="0"/>
              <a:t>En dit is gebeurd </a:t>
            </a:r>
            <a:r>
              <a:rPr lang="nl-BE" b="1" dirty="0"/>
              <a:t>samen </a:t>
            </a:r>
            <a:r>
              <a:rPr lang="nl-BE" dirty="0"/>
              <a:t>samen met velen onder jullie en dankzij de Koning Boudewijnstichting </a:t>
            </a:r>
          </a:p>
          <a:p>
            <a:pPr marL="171450" indent="-171450">
              <a:buFontTx/>
              <a:buChar char="-"/>
            </a:pPr>
            <a:r>
              <a:rPr lang="nl-BE" dirty="0"/>
              <a:t>We kennen de problematiek natuurlijk al langer en het blijft pijnlijk om deze realiteit te zien. Maar nu kunnen we niet enkel de problemen aanvoelen, maar ook beter </a:t>
            </a:r>
            <a:r>
              <a:rPr lang="nl-BE" b="1" dirty="0"/>
              <a:t>meten en begrijpen</a:t>
            </a:r>
            <a:r>
              <a:rPr lang="nl-BE" dirty="0"/>
              <a:t>. En dat is belangrijk voor het voeren van goed beleid. </a:t>
            </a:r>
          </a:p>
          <a:p>
            <a:pPr marL="171450" indent="-171450">
              <a:buFontTx/>
              <a:buChar char="-"/>
            </a:pPr>
            <a:r>
              <a:rPr lang="nl-BE" dirty="0"/>
              <a:t>De telling vormt dan ook een erg belangrijke stap in de richting van </a:t>
            </a:r>
            <a:r>
              <a:rPr lang="nl-BE" b="1" dirty="0"/>
              <a:t>oplossingen</a:t>
            </a:r>
            <a:r>
              <a:rPr lang="nl-BE" dirty="0"/>
              <a:t>.</a:t>
            </a:r>
          </a:p>
          <a:p>
            <a:pPr marL="171450" indent="-171450">
              <a:buFontTx/>
              <a:buChar char="-"/>
            </a:pPr>
            <a:r>
              <a:rPr lang="nl-BE" dirty="0"/>
              <a:t>De telling is een onderdeel van het bredere plan richting een </a:t>
            </a:r>
            <a:r>
              <a:rPr lang="nl-BE" b="1" dirty="0"/>
              <a:t>geïntegreerde aanpak van dak- en thuisloosheid </a:t>
            </a:r>
            <a:r>
              <a:rPr lang="nl-BE" dirty="0"/>
              <a:t>in onze stad. </a:t>
            </a:r>
          </a:p>
          <a:p>
            <a:pPr marL="171450" indent="-171450">
              <a:buFontTx/>
              <a:buChar char="-"/>
            </a:pPr>
            <a:r>
              <a:rPr lang="nl-BE" dirty="0"/>
              <a:t>En dat plan, dat maken we samen. Daarom willen wij vandaag </a:t>
            </a:r>
            <a:r>
              <a:rPr lang="nl-BE" b="1" dirty="0"/>
              <a:t>echt luisteren </a:t>
            </a:r>
            <a:r>
              <a:rPr lang="nl-BE" dirty="0"/>
              <a:t>naar jullie input, om te kijken welke oplossingen, aanvullingen en vragen jullie vanuit het brede middenveld hebben. </a:t>
            </a:r>
          </a:p>
          <a:p>
            <a:endParaRPr lang="nl-BE" dirty="0"/>
          </a:p>
          <a:p>
            <a:r>
              <a:rPr lang="nl-BE" b="1" dirty="0"/>
              <a:t>Schepen Heyse: </a:t>
            </a:r>
            <a:r>
              <a:rPr lang="nl-BE" dirty="0"/>
              <a:t>Welkom iedereen. Ook van mijn kant wil ik u bedanken om hier aanwezig te zijn. We zitten vandaag samen over de dak- en thuislozentelling. Het rapport biedt cijfers en inzichten die belangrijk zijn voor ons. Ik hoop dat jullie hiervoor de lunchlezing konden volgen waarop meer duiding werd gegeven bij de Gentse cijfers. We gaan het vandaag uiteraard ten volle hebben over die cijfers. Maar ik wil toch ook graag de volledige taskforce oproepen om te blijven breder kijken dan de problematiek van dak- en thuisloosheid zoals die zich voordoet. Het is pas als we de wooncrisis aanpakken in al zijn facetten, dat we ten gronde aan preventie van dak- en thuisloosheid kunnen doen. Ook daar, in die brede aanpak van de wooncrisis, hebben we jullie als Taskforce nodig. We vertrouwen er dan ook op dat jullie naast de focus van vandaag (namelijk de dak- en thuislozen) ook breder blijven meedenken en actie ondernemen in functie van het bedwingen van de wooncrisis in onze stad. </a:t>
            </a:r>
          </a:p>
          <a:p>
            <a:r>
              <a:rPr lang="nl-BE" dirty="0"/>
              <a:t>Wat de telling van dak- en thuisloosheid betreft wil ik graag nog meegeven dat die vanuit de Stad Gent als basis wordt meegenomen bij het uitwerken van het lange termijn ROOF-actieplan voor het realiseren van duurzame huisvestingsoplossingen voor structurele daklozen. De ambitie hierbij is het wegwerken van langdurige dakloosheid – we noemen dit </a:t>
            </a:r>
            <a:r>
              <a:rPr lang="nl-BE" dirty="0" err="1"/>
              <a:t>Functional</a:t>
            </a:r>
            <a:r>
              <a:rPr lang="nl-BE" dirty="0"/>
              <a:t> Zero. We zijn dan ook erg geïnteresseerd om jullie input en voorstellen hieromtrent te horen. </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5</a:t>
            </a:fld>
            <a:endParaRPr lang="nl-BE" dirty="0"/>
          </a:p>
        </p:txBody>
      </p:sp>
    </p:spTree>
    <p:extLst>
      <p:ext uri="{BB962C8B-B14F-4D97-AF65-F5344CB8AC3E}">
        <p14:creationId xmlns:p14="http://schemas.microsoft.com/office/powerpoint/2010/main" val="2817997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Heyse: </a:t>
            </a:r>
            <a:r>
              <a:rPr lang="nl-BE" b="0" dirty="0"/>
              <a:t>Dak- en thuisloosheid is een moeilijk te grijpen probleem omdat het op het snijvlak zit van verschillende beleidsdomeinen, zowel lokaal als bovenlokaal. Meest centraal zijn de domeinen Wonen, Welzijn en Gezondheid betrokken. </a:t>
            </a:r>
          </a:p>
          <a:p>
            <a:r>
              <a:rPr lang="nl-BE" b="0" dirty="0"/>
              <a:t>Wat WONEN betreft, weten we dat sociaal wonen (in tegenstelling tot de private huurmarkt) de meest efficiënte en duurzame oplossing vormt. Maar dat sociaal wonen is meteen ook het probleem omdat we hier beleidsmatig met een hele reeks drempels zitten. Zo is de financiering van het sociaal wonen niet voldoende op maat van de steden uitgewerkt, zo is ook het aanbod veel te laag. Lokaal zijn er twee zaken die een impact hebben op mogelijke directe oplossingen. Ten eerste zitten veel woonmaatschappijen met een aankomende renovatiegolf. Dit betekent dat het reële aanbod daalt, ondanks de grote inzet op meer sociale woningen. Op langere termijn (15 jaar) zal het aanbod én de kwaliteit natuurlijk wel stijgen, maar dat gaat dus traag.  Ten tweede komt er een fusie van alle woonmaatschappijen in Gent en zitten we hieromtrent nog met een reeks vragen, zoals de gevolgen voor de versnelde toewijs voor daklozen.</a:t>
            </a:r>
            <a:endParaRPr lang="nl-BE" b="1" dirty="0"/>
          </a:p>
          <a:p>
            <a:endParaRPr lang="nl-BE" b="1" dirty="0"/>
          </a:p>
          <a:p>
            <a:r>
              <a:rPr lang="nl-BE" b="1" dirty="0"/>
              <a:t>Schepen CODDENS:</a:t>
            </a:r>
          </a:p>
          <a:p>
            <a:pPr marL="171450" indent="-171450">
              <a:buFontTx/>
              <a:buChar char="-"/>
            </a:pPr>
            <a:r>
              <a:rPr lang="nl-BE" b="0" dirty="0"/>
              <a:t>Inderdaad, naast het probleem inzake wonen is dak- en thuisloosheid ook een probleem van </a:t>
            </a:r>
            <a:r>
              <a:rPr lang="nl-BE" b="1" dirty="0"/>
              <a:t>WELZIJN</a:t>
            </a:r>
            <a:r>
              <a:rPr lang="nl-BE" b="0" dirty="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BE" b="0" dirty="0"/>
              <a:t>Het is een extreme vorm van armoede. Deze bredere aanpak kan je vinden in het armoedebeleidsplan, met acties op diverse levensdomeinen.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l-BE" b="0" dirty="0"/>
              <a:t>Vanuit onze hoek zetten wij maximaal in </a:t>
            </a:r>
            <a:r>
              <a:rPr lang="nl-BE" b="1" dirty="0"/>
              <a:t>op preventie </a:t>
            </a:r>
            <a:r>
              <a:rPr lang="nl-BE" b="0" dirty="0"/>
              <a:t>waar mogelijk. En op </a:t>
            </a:r>
            <a:r>
              <a:rPr lang="nl-BE" b="1" dirty="0"/>
              <a:t>opvang</a:t>
            </a:r>
            <a:r>
              <a:rPr lang="nl-BE" b="0" dirty="0"/>
              <a:t> indien nodig. </a:t>
            </a:r>
          </a:p>
          <a:p>
            <a:pPr marL="171450" indent="-171450">
              <a:buFontTx/>
              <a:buChar char="-"/>
            </a:pPr>
            <a:r>
              <a:rPr lang="nl-BE" b="0" dirty="0"/>
              <a:t>Er is ook een sterke link met </a:t>
            </a:r>
            <a:r>
              <a:rPr lang="nl-BE" b="1" dirty="0"/>
              <a:t>GEZONDHEID</a:t>
            </a:r>
            <a:r>
              <a:rPr lang="nl-BE" b="0" dirty="0"/>
              <a:t>, wat ook sterk bleek uit de cijfers van de telling. Niet alleen de fysieke gezondheid komt onder druk, maar er zijn zeer vaak ook </a:t>
            </a:r>
            <a:r>
              <a:rPr lang="nl-BE" b="1" dirty="0"/>
              <a:t>psychische </a:t>
            </a:r>
            <a:r>
              <a:rPr lang="nl-BE" b="0" dirty="0"/>
              <a:t>problemen. </a:t>
            </a:r>
          </a:p>
          <a:p>
            <a:pPr marL="171450" indent="-171450">
              <a:buFontTx/>
              <a:buChar char="-"/>
            </a:pPr>
            <a:r>
              <a:rPr lang="nl-BE" b="0" dirty="0"/>
              <a:t>We voelen de </a:t>
            </a:r>
            <a:r>
              <a:rPr lang="nl-BE" b="1" dirty="0"/>
              <a:t>vermaatschappelijking van de zorg</a:t>
            </a:r>
            <a:r>
              <a:rPr lang="nl-BE" b="0" dirty="0"/>
              <a:t>. Vele mensen zoeken hun weg om in onze wijken te leven. Maar dit loopt niet </a:t>
            </a:r>
            <a:r>
              <a:rPr lang="nl-BE" b="0" dirty="0" err="1"/>
              <a:t>niet</a:t>
            </a:r>
            <a:r>
              <a:rPr lang="nl-BE" b="0" dirty="0"/>
              <a:t> zo goed. </a:t>
            </a:r>
          </a:p>
          <a:p>
            <a:pPr marL="171450" indent="-171450">
              <a:buFontTx/>
              <a:buChar char="-"/>
            </a:pPr>
            <a:r>
              <a:rPr lang="nl-BE" b="0" dirty="0"/>
              <a:t>We werken aan op </a:t>
            </a:r>
            <a:r>
              <a:rPr lang="nl-BE" b="1" dirty="0"/>
              <a:t>geïntegreerde oplossingen</a:t>
            </a:r>
            <a:r>
              <a:rPr lang="nl-BE" b="0" dirty="0"/>
              <a:t>, samen met vele partners, waarbij er meer inclusieve en </a:t>
            </a:r>
            <a:r>
              <a:rPr lang="nl-BE" b="0" dirty="0" err="1"/>
              <a:t>outreachende</a:t>
            </a:r>
            <a:r>
              <a:rPr lang="nl-BE" b="0" dirty="0"/>
              <a:t> zorg is.  Maar we hebben ook nood aan meer huisvestingsoplossingen met begeleiding en zorg op maat. </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7</a:t>
            </a:fld>
            <a:endParaRPr lang="nl-BE" dirty="0"/>
          </a:p>
        </p:txBody>
      </p:sp>
    </p:spTree>
    <p:extLst>
      <p:ext uri="{BB962C8B-B14F-4D97-AF65-F5344CB8AC3E}">
        <p14:creationId xmlns:p14="http://schemas.microsoft.com/office/powerpoint/2010/main" val="223192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Coddens:</a:t>
            </a:r>
          </a:p>
          <a:p>
            <a:endParaRPr lang="nl-BE" b="1" dirty="0"/>
          </a:p>
          <a:p>
            <a:r>
              <a:rPr lang="nl-BE" dirty="0"/>
              <a:t>In lijn met wat schepen Heyse en ikzelf daarnet vertelden, zien we hier de meest relevante beleidsnota’s die gelinkt zijn aan het thema van dak- en thuisloosheid</a:t>
            </a:r>
          </a:p>
          <a:p>
            <a:endParaRPr lang="nl-BE" dirty="0"/>
          </a:p>
          <a:p>
            <a:r>
              <a:rPr lang="nl-BE" dirty="0"/>
              <a:t>Jullie kunnen die achteraf gerust eens nalezen als jullie zich hierin verder willen verdiepen, om zo te zien welke acties gepland zijn. </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9</a:t>
            </a:fld>
            <a:endParaRPr lang="nl-BE" dirty="0"/>
          </a:p>
        </p:txBody>
      </p:sp>
    </p:spTree>
    <p:extLst>
      <p:ext uri="{BB962C8B-B14F-4D97-AF65-F5344CB8AC3E}">
        <p14:creationId xmlns:p14="http://schemas.microsoft.com/office/powerpoint/2010/main" val="289866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Coddens:</a:t>
            </a:r>
          </a:p>
          <a:p>
            <a:endParaRPr lang="nl-BE" b="1" dirty="0"/>
          </a:p>
          <a:p>
            <a:r>
              <a:rPr lang="nl-BE" b="0" dirty="0"/>
              <a:t>Het huidige kader van het dak- en thuislozenbeleid vanuit de Stad ziet er als volgt uit. </a:t>
            </a:r>
          </a:p>
          <a:p>
            <a:r>
              <a:rPr lang="nl-BE" b="0" dirty="0"/>
              <a:t>Er zijn vijf luiken: </a:t>
            </a:r>
          </a:p>
          <a:p>
            <a:endParaRPr lang="nl-BE" b="0" dirty="0"/>
          </a:p>
          <a:p>
            <a:r>
              <a:rPr lang="nl-BE" b="1" dirty="0"/>
              <a:t>Preventie</a:t>
            </a:r>
            <a:r>
              <a:rPr lang="nl-BE" b="0" dirty="0"/>
              <a:t>: hierop ligt een grote nadruk, zowel vanuit wonen (betaalbaar aanbod) als vanuit armoede (hoger inkomen, sterkere vaardigheden, …)</a:t>
            </a:r>
          </a:p>
          <a:p>
            <a:endParaRPr lang="nl-BE" b="0" dirty="0"/>
          </a:p>
          <a:p>
            <a:r>
              <a:rPr lang="nl-BE" b="1" dirty="0"/>
              <a:t>Opvang</a:t>
            </a:r>
            <a:r>
              <a:rPr lang="nl-BE" b="0" dirty="0"/>
              <a:t>: als eerste vangnet, en met een oriënterende functie naar duurzame oplossingen </a:t>
            </a:r>
          </a:p>
          <a:p>
            <a:endParaRPr lang="nl-BE" b="0" dirty="0"/>
          </a:p>
          <a:p>
            <a:r>
              <a:rPr lang="nl-BE" b="1" dirty="0"/>
              <a:t>Tijdelijke huisvesting</a:t>
            </a:r>
            <a:r>
              <a:rPr lang="nl-BE" b="0" dirty="0"/>
              <a:t>, als aanloop naar of in afwachting van duurzame huisvesting </a:t>
            </a:r>
          </a:p>
          <a:p>
            <a:endParaRPr lang="nl-BE" b="0" dirty="0"/>
          </a:p>
          <a:p>
            <a:r>
              <a:rPr lang="nl-BE" b="1" dirty="0"/>
              <a:t>Duurzame huisvesting </a:t>
            </a:r>
            <a:r>
              <a:rPr lang="nl-BE" b="0" dirty="0"/>
              <a:t>met een focus op aanboduitbreiding</a:t>
            </a:r>
          </a:p>
          <a:p>
            <a:endParaRPr lang="nl-BE" b="0" dirty="0"/>
          </a:p>
          <a:p>
            <a:r>
              <a:rPr lang="nl-BE" b="0" dirty="0"/>
              <a:t>en tenslotte </a:t>
            </a:r>
            <a:r>
              <a:rPr lang="nl-BE" b="1" dirty="0"/>
              <a:t>begeleiding en ondersteuning </a:t>
            </a:r>
            <a:r>
              <a:rPr lang="nl-BE" b="0" dirty="0"/>
              <a:t>als sluitstuk</a:t>
            </a:r>
          </a:p>
          <a:p>
            <a:endParaRPr lang="nl-BE" b="0" dirty="0"/>
          </a:p>
          <a:p>
            <a:pPr marL="171450" indent="-171450">
              <a:buFontTx/>
              <a:buChar char="-"/>
            </a:pPr>
            <a:r>
              <a:rPr lang="nl-BE" b="0" dirty="0"/>
              <a:t>Nog even duiden: We mikken op </a:t>
            </a:r>
            <a:r>
              <a:rPr lang="nl-BE" b="1" dirty="0"/>
              <a:t>een beperkt aantal systemen van woonaanbod</a:t>
            </a:r>
            <a:r>
              <a:rPr lang="nl-BE" b="0" dirty="0"/>
              <a:t>. </a:t>
            </a:r>
          </a:p>
          <a:p>
            <a:pPr marL="171450" indent="-171450">
              <a:buFontTx/>
              <a:buChar char="-"/>
            </a:pPr>
            <a:r>
              <a:rPr lang="nl-BE" b="0" dirty="0"/>
              <a:t>Dat betekent dat wij meestal </a:t>
            </a:r>
            <a:r>
              <a:rPr lang="nl-BE" b="1" dirty="0"/>
              <a:t>geen afzonderlijke huisvestingsoplossingen uitwerken voor elke doelgroep </a:t>
            </a:r>
            <a:r>
              <a:rPr lang="nl-BE" b="0" dirty="0"/>
              <a:t>die we kunnen detecteren. Het zou leiden tot een erg gefragmenteerd woonaanbod en aanleiding geven tot exclusie. </a:t>
            </a:r>
          </a:p>
          <a:p>
            <a:pPr marL="171450" indent="-171450">
              <a:buFontTx/>
              <a:buChar char="-"/>
            </a:pPr>
            <a:r>
              <a:rPr lang="nl-BE" b="0" dirty="0"/>
              <a:t>We willen extra woonaanbod creëren en dan zorgen voor </a:t>
            </a:r>
            <a:r>
              <a:rPr lang="nl-BE" b="1" dirty="0"/>
              <a:t>begeleiding op maat. </a:t>
            </a:r>
            <a:r>
              <a:rPr lang="nl-BE" b="0" dirty="0"/>
              <a:t>Zowel jongeren, vrouwen, ouderen, </a:t>
            </a:r>
            <a:r>
              <a:rPr lang="nl-BE" b="0" dirty="0" err="1"/>
              <a:t>instellingsverlaters</a:t>
            </a:r>
            <a:r>
              <a:rPr lang="nl-BE" b="0" dirty="0"/>
              <a:t>, sofaslapers, enzovoort moeten we allemaal zoveel als mogelijk een reguliere woonst aanbieden. En dan zorgen we voor begeleiding op maat. </a:t>
            </a:r>
          </a:p>
          <a:p>
            <a:pPr marL="171450" indent="-171450">
              <a:buFontTx/>
              <a:buChar char="-"/>
            </a:pPr>
            <a:r>
              <a:rPr lang="nl-BE" b="0" dirty="0"/>
              <a:t>Het is slechts wanneer personen vanuit hun specifieke situatie nood hebben aan een </a:t>
            </a:r>
            <a:r>
              <a:rPr lang="nl-BE" b="1" dirty="0"/>
              <a:t>erg specifieke woonvorm</a:t>
            </a:r>
            <a:r>
              <a:rPr lang="nl-BE" b="0" dirty="0"/>
              <a:t>, dat we daarop zullen inzetten. </a:t>
            </a:r>
          </a:p>
          <a:p>
            <a:pPr marL="171450" indent="-171450">
              <a:buFontTx/>
              <a:buChar char="-"/>
            </a:pPr>
            <a:r>
              <a:rPr lang="nl-BE" b="0" dirty="0"/>
              <a:t>Deze oefening zal een stuk gemaakt worden binnen de </a:t>
            </a:r>
            <a:r>
              <a:rPr lang="nl-BE" b="1" dirty="0"/>
              <a:t>werkgroep ROOF</a:t>
            </a:r>
            <a:r>
              <a:rPr lang="nl-BE" b="0" dirty="0"/>
              <a:t>, waarvan ik nu al graag meegeef dat die op </a:t>
            </a:r>
            <a:r>
              <a:rPr lang="nl-BE" b="1" dirty="0"/>
              <a:t>28 mei </a:t>
            </a:r>
            <a:r>
              <a:rPr lang="nl-BE" b="0" dirty="0"/>
              <a:t>zal plaatsvinden. Jullie ontvangen hier nog een uitnodiging voor. </a:t>
            </a:r>
          </a:p>
          <a:p>
            <a:endParaRPr lang="nl-BE" b="0" dirty="0"/>
          </a:p>
          <a:p>
            <a:endParaRPr lang="nl-BE" b="0"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10</a:t>
            </a:fld>
            <a:endParaRPr lang="nl-BE" dirty="0"/>
          </a:p>
        </p:txBody>
      </p:sp>
    </p:spTree>
    <p:extLst>
      <p:ext uri="{BB962C8B-B14F-4D97-AF65-F5344CB8AC3E}">
        <p14:creationId xmlns:p14="http://schemas.microsoft.com/office/powerpoint/2010/main" val="4145694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b="1" dirty="0"/>
              <a:t>Schepen Heyse:</a:t>
            </a:r>
          </a:p>
          <a:p>
            <a:r>
              <a:rPr lang="nl-BE" b="0" dirty="0"/>
              <a:t>Met de opstart van het ROOF-project heeft de Stad nadrukkelijk de ambitie genomen om te streven naar </a:t>
            </a:r>
            <a:r>
              <a:rPr lang="nl-BE" b="0" dirty="0" err="1"/>
              <a:t>Functional</a:t>
            </a:r>
            <a:r>
              <a:rPr lang="nl-BE" b="0" dirty="0"/>
              <a:t> Zero. Dit betekent dat wij op lange termijn de langdurige dakloosheid willen wegwerken in onze stad. Het betekent ook dat wij op termijn een systeem in plaats willen dat mensen die (acuut) dakloos worden snel kan herhuisvesten. Het gaat dus zowel om het (begeleid) huisvesten van bestaande langdurige daklozen, als om het snel herhuisvesten van personen die dakloos worden. </a:t>
            </a:r>
          </a:p>
          <a:p>
            <a:r>
              <a:rPr lang="nl-BE" b="0" dirty="0"/>
              <a:t>We willen dit plan samen vorm geven met jullie, en hebben daartoe dan ook de werkgroep ROOF opgestart, zoals Rudi daarnet reeds aangaf.  </a:t>
            </a:r>
          </a:p>
          <a:p>
            <a:endParaRPr lang="nl-BE" b="0" dirty="0"/>
          </a:p>
          <a:p>
            <a:r>
              <a:rPr lang="nl-BE" b="0" dirty="0"/>
              <a:t>Het is tenslotte belangrijk om jullie mee te geven dat het inzetten op duurzame oplossingen vaak in </a:t>
            </a:r>
            <a:r>
              <a:rPr lang="nl-BE" b="0" dirty="0" err="1"/>
              <a:t>trade</a:t>
            </a:r>
            <a:r>
              <a:rPr lang="nl-BE" b="0" dirty="0"/>
              <a:t>-off zit met het realiseren van snelle systemen van opvang en tijdelijke oplossingen. De lokale middelen om oplossingen te realiseren zijn beperkt en kunnen maar één keer worden uitgegeven. Dus elke euro die we investeren in tijdelijke opvang, levert ons op het einde van de rit meer dakloosheid op. Het is erg belangrijk om dit goed te begrijpen. Dit levert op korte termijn een soms erg frustrerende realiteit op, maar we moeten die keuze maken als we dakloosheid echt ten gronde willen aanpakken.</a:t>
            </a:r>
          </a:p>
          <a:p>
            <a:endParaRPr lang="nl-BE" b="0" dirty="0"/>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11</a:t>
            </a:fld>
            <a:endParaRPr lang="nl-BE" dirty="0"/>
          </a:p>
        </p:txBody>
      </p:sp>
    </p:spTree>
    <p:extLst>
      <p:ext uri="{BB962C8B-B14F-4D97-AF65-F5344CB8AC3E}">
        <p14:creationId xmlns:p14="http://schemas.microsoft.com/office/powerpoint/2010/main" val="2066273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Fabienne</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13</a:t>
            </a:fld>
            <a:endParaRPr lang="nl-BE" dirty="0"/>
          </a:p>
        </p:txBody>
      </p:sp>
    </p:spTree>
    <p:extLst>
      <p:ext uri="{BB962C8B-B14F-4D97-AF65-F5344CB8AC3E}">
        <p14:creationId xmlns:p14="http://schemas.microsoft.com/office/powerpoint/2010/main" val="2033551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Fabienne</a:t>
            </a:r>
          </a:p>
        </p:txBody>
      </p:sp>
      <p:sp>
        <p:nvSpPr>
          <p:cNvPr id="4" name="Tijdelijke aanduiding voor datum 3"/>
          <p:cNvSpPr>
            <a:spLocks noGrp="1"/>
          </p:cNvSpPr>
          <p:nvPr>
            <p:ph type="dt" idx="1"/>
          </p:nvPr>
        </p:nvSpPr>
        <p:spPr/>
        <p:txBody>
          <a:bodyPr/>
          <a:lstStyle/>
          <a:p>
            <a:fld id="{AF3C070D-12B7-445A-A4A3-E2805ADB2F9C}" type="datetime4">
              <a:rPr lang="nl-BE" smtClean="0"/>
              <a:t>12 mei 2021</a:t>
            </a:fld>
            <a:endParaRPr lang="nl-BE" dirty="0"/>
          </a:p>
        </p:txBody>
      </p:sp>
      <p:sp>
        <p:nvSpPr>
          <p:cNvPr id="5" name="Tijdelijke aanduiding voor voettekst 4"/>
          <p:cNvSpPr>
            <a:spLocks noGrp="1"/>
          </p:cNvSpPr>
          <p:nvPr>
            <p:ph type="ftr" sz="quarter" idx="4"/>
          </p:nvPr>
        </p:nvSpPr>
        <p:spPr/>
        <p:txBody>
          <a:bodyPr/>
          <a:lstStyle/>
          <a:p>
            <a:endParaRPr lang="nl-BE" dirty="0"/>
          </a:p>
        </p:txBody>
      </p:sp>
      <p:sp>
        <p:nvSpPr>
          <p:cNvPr id="6" name="Tijdelijke aanduiding voor dianummer 5"/>
          <p:cNvSpPr>
            <a:spLocks noGrp="1"/>
          </p:cNvSpPr>
          <p:nvPr>
            <p:ph type="sldNum" sz="quarter" idx="5"/>
          </p:nvPr>
        </p:nvSpPr>
        <p:spPr/>
        <p:txBody>
          <a:bodyPr/>
          <a:lstStyle/>
          <a:p>
            <a:fld id="{24401317-CE84-480F-99E9-54BF3FD44E2B}" type="slidenum">
              <a:rPr lang="nl-BE" smtClean="0"/>
              <a:pPr/>
              <a:t>14</a:t>
            </a:fld>
            <a:endParaRPr lang="nl-BE" dirty="0"/>
          </a:p>
        </p:txBody>
      </p:sp>
    </p:spTree>
    <p:extLst>
      <p:ext uri="{BB962C8B-B14F-4D97-AF65-F5344CB8AC3E}">
        <p14:creationId xmlns:p14="http://schemas.microsoft.com/office/powerpoint/2010/main" val="2375644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Master" Target="../slideMasters/slideMaster2.xml"/><Relationship Id="rId4" Type="http://schemas.openxmlformats.org/officeDocument/2006/relationships/image" Target="../media/image1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5.png"/><Relationship Id="rId1" Type="http://schemas.openxmlformats.org/officeDocument/2006/relationships/slideMaster" Target="../slideMasters/slideMaster3.xml"/><Relationship Id="rId4" Type="http://schemas.openxmlformats.org/officeDocument/2006/relationships/image" Target="../media/image12.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sisdia">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sp>
        <p:nvSpPr>
          <p:cNvPr id="2" name="Titel 1"/>
          <p:cNvSpPr>
            <a:spLocks noGrp="1"/>
          </p:cNvSpPr>
          <p:nvPr>
            <p:ph type="title" hasCustomPrompt="1"/>
          </p:nvPr>
        </p:nvSpPr>
        <p:spPr/>
        <p:txBody>
          <a:bodyPr/>
          <a:lstStyle>
            <a:lvl1pPr>
              <a:defRPr/>
            </a:lvl1pPr>
          </a:lstStyle>
          <a:p>
            <a:r>
              <a:rPr lang="nl-NL" dirty="0"/>
              <a:t>Klik om titel van de </a:t>
            </a:r>
            <a:r>
              <a:rPr lang="nl-NL" dirty="0" err="1"/>
              <a:t>basisdia</a:t>
            </a:r>
            <a:r>
              <a:rPr lang="nl-NL" dirty="0"/>
              <a:t> in te geven</a:t>
            </a:r>
            <a:endParaRPr lang="nl-BE" dirty="0"/>
          </a:p>
        </p:txBody>
      </p:sp>
      <p:sp>
        <p:nvSpPr>
          <p:cNvPr id="3" name="Tijdelijke aanduiding voor inhoud 2"/>
          <p:cNvSpPr>
            <a:spLocks noGrp="1"/>
          </p:cNvSpPr>
          <p:nvPr>
            <p:ph idx="1" hasCustomPrompt="1"/>
          </p:nvPr>
        </p:nvSpPr>
        <p:spPr/>
        <p:txBody>
          <a:bodyPr/>
          <a:lstStyle>
            <a:lvl1pPr>
              <a:defRPr baseline="0"/>
            </a:lvl1pPr>
          </a:lstStyle>
          <a:p>
            <a:pPr lvl="0"/>
            <a:r>
              <a:rPr lang="nl-NL" dirty="0"/>
              <a:t>Klik om de inhoud van de </a:t>
            </a:r>
            <a:r>
              <a:rPr lang="nl-NL" dirty="0" err="1"/>
              <a:t>basisdia</a:t>
            </a:r>
            <a:r>
              <a:rPr lang="nl-NL" dirty="0"/>
              <a:t> in te voegen. </a:t>
            </a:r>
            <a:br>
              <a:rPr lang="nl-NL" dirty="0"/>
            </a:br>
            <a:r>
              <a:rPr lang="nl-NL" dirty="0"/>
              <a:t>Beperk je bij voorkeur tot 7 tekstlijnen. </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5" name="Tijdelijke aanduiding voor voettekst 4"/>
          <p:cNvSpPr>
            <a:spLocks noGrp="1"/>
          </p:cNvSpPr>
          <p:nvPr>
            <p:ph type="ftr" sz="quarter" idx="11"/>
          </p:nvPr>
        </p:nvSpPr>
        <p:spPr/>
        <p:txBody>
          <a:body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p>
            <a:fld id="{E8F12D86-93AC-45BB-B8CA-9542A3CF9355}" type="slidenum">
              <a:rPr lang="nl-BE" smtClean="0"/>
              <a:t>‹nr.›</a:t>
            </a:fld>
            <a:endParaRPr lang="nl-BE"/>
          </a:p>
        </p:txBody>
      </p:sp>
      <p:sp>
        <p:nvSpPr>
          <p:cNvPr id="9"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rgbClr val="2C3F48"/>
                </a:solidFill>
              </a:defRPr>
            </a:lvl1pPr>
          </a:lstStyle>
          <a:p>
            <a:r>
              <a:rPr lang="nl-BE"/>
              <a:t>30 april 2021</a:t>
            </a:r>
          </a:p>
        </p:txBody>
      </p:sp>
    </p:spTree>
    <p:extLst>
      <p:ext uri="{BB962C8B-B14F-4D97-AF65-F5344CB8AC3E}">
        <p14:creationId xmlns:p14="http://schemas.microsoft.com/office/powerpoint/2010/main" val="32145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kleurdia met 2 kolommen">
    <p:bg>
      <p:bgPr>
        <a:solidFill>
          <a:schemeClr val="tx2"/>
        </a:solidFill>
        <a:effectLst/>
      </p:bgPr>
    </p:bg>
    <p:spTree>
      <p:nvGrpSpPr>
        <p:cNvPr id="1" name=""/>
        <p:cNvGrpSpPr/>
        <p:nvPr/>
      </p:nvGrpSpPr>
      <p:grpSpPr>
        <a:xfrm>
          <a:off x="0" y="0"/>
          <a:ext cx="0" cy="0"/>
          <a:chOff x="0" y="0"/>
          <a:chExt cx="0" cy="0"/>
        </a:xfrm>
      </p:grpSpPr>
      <p:pic>
        <p:nvPicPr>
          <p:cNvPr id="4"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185415"/>
          </a:xfrm>
          <a:prstGeom prst="rect">
            <a:avLst/>
          </a:prstGeom>
        </p:spPr>
      </p:pic>
      <p:pic>
        <p:nvPicPr>
          <p:cNvPr id="10" name="Afbeelding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8800" y="6295886"/>
            <a:ext cx="8177801" cy="289561"/>
          </a:xfrm>
          <a:prstGeom prst="rect">
            <a:avLst/>
          </a:prstGeom>
        </p:spPr>
      </p:pic>
      <p:sp>
        <p:nvSpPr>
          <p:cNvPr id="5" name="Tijdelijke aanduiding voor voettekst 4"/>
          <p:cNvSpPr>
            <a:spLocks noGrp="1"/>
          </p:cNvSpPr>
          <p:nvPr>
            <p:ph type="ftr" sz="quarter" idx="11"/>
          </p:nvPr>
        </p:nvSpPr>
        <p:spPr/>
        <p:txBody>
          <a:bodyPr/>
          <a:lstStyle>
            <a:lvl1pPr>
              <a:defRPr>
                <a:solidFill>
                  <a:schemeClr val="bg1"/>
                </a:solidFill>
              </a:defRPr>
            </a:lvl1p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lvl1pPr>
              <a:defRPr>
                <a:solidFill>
                  <a:schemeClr val="bg1"/>
                </a:solidFill>
              </a:defRPr>
            </a:lvl1pPr>
          </a:lstStyle>
          <a:p>
            <a:fld id="{E8F12D86-93AC-45BB-B8CA-9542A3CF9355}" type="slidenum">
              <a:rPr lang="nl-BE" smtClean="0"/>
              <a:pPr/>
              <a:t>‹nr.›</a:t>
            </a:fld>
            <a:endParaRPr lang="nl-BE" dirty="0"/>
          </a:p>
        </p:txBody>
      </p:sp>
      <p:sp>
        <p:nvSpPr>
          <p:cNvPr id="2" name="Titel 1"/>
          <p:cNvSpPr>
            <a:spLocks noGrp="1"/>
          </p:cNvSpPr>
          <p:nvPr>
            <p:ph type="title" hasCustomPrompt="1"/>
          </p:nvPr>
        </p:nvSpPr>
        <p:spPr>
          <a:xfrm>
            <a:off x="762719" y="423316"/>
            <a:ext cx="7893882" cy="1143000"/>
          </a:xfrm>
        </p:spPr>
        <p:txBody>
          <a:bodyPr anchor="b" anchorCtr="0"/>
          <a:lstStyle>
            <a:lvl1pPr>
              <a:defRPr sz="3700" baseline="0">
                <a:solidFill>
                  <a:schemeClr val="tx2"/>
                </a:solidFill>
              </a:defRPr>
            </a:lvl1pPr>
          </a:lstStyle>
          <a:p>
            <a:r>
              <a:rPr lang="nl-NL" dirty="0"/>
              <a:t>Klik voor de titel van de</a:t>
            </a:r>
            <a:br>
              <a:rPr lang="nl-NL" dirty="0"/>
            </a:br>
            <a:r>
              <a:rPr lang="nl-NL" dirty="0" err="1"/>
              <a:t>kleurdia</a:t>
            </a:r>
            <a:r>
              <a:rPr lang="nl-NL" dirty="0"/>
              <a:t> met 2 kolommen</a:t>
            </a:r>
            <a:endParaRPr lang="nl-BE" dirty="0"/>
          </a:p>
        </p:txBody>
      </p:sp>
      <p:sp>
        <p:nvSpPr>
          <p:cNvPr id="8" name="Tijdelijke aanduiding voor inhoud 2"/>
          <p:cNvSpPr>
            <a:spLocks noGrp="1"/>
          </p:cNvSpPr>
          <p:nvPr>
            <p:ph idx="13"/>
          </p:nvPr>
        </p:nvSpPr>
        <p:spPr>
          <a:xfrm>
            <a:off x="4959401" y="2757601"/>
            <a:ext cx="3697200" cy="2959200"/>
          </a:xfrm>
        </p:spPr>
        <p:txBody>
          <a:bodyPr>
            <a:noAutofit/>
          </a:bodyPr>
          <a:lstStyle>
            <a:lvl1pPr>
              <a:buClr>
                <a:schemeClr val="tx2"/>
              </a:buClr>
              <a:defRPr sz="2700">
                <a:solidFill>
                  <a:schemeClr val="bg1"/>
                </a:solidFill>
              </a:defRPr>
            </a:lvl1pPr>
            <a:lvl2pPr>
              <a:buClr>
                <a:schemeClr val="tx2"/>
              </a:buClr>
              <a:defRPr sz="2500">
                <a:solidFill>
                  <a:schemeClr val="bg1"/>
                </a:solidFill>
              </a:defRPr>
            </a:lvl2pPr>
            <a:lvl3pPr>
              <a:buClr>
                <a:schemeClr val="bg1"/>
              </a:buClr>
              <a:defRPr sz="2700">
                <a:solidFill>
                  <a:schemeClr val="bg1"/>
                </a:solidFill>
              </a:defRPr>
            </a:lvl3pPr>
            <a:lvl4pPr>
              <a:buClr>
                <a:schemeClr val="bg1"/>
              </a:buClr>
              <a:defRPr sz="2500">
                <a:solidFill>
                  <a:schemeClr val="bg1"/>
                </a:solidFill>
              </a:defRPr>
            </a:lvl4pPr>
            <a:lvl5pPr>
              <a:buClr>
                <a:schemeClr val="bg1"/>
              </a:buClr>
              <a:defRPr sz="2500">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3" name="Tijdelijke aanduiding voor inhoud 2"/>
          <p:cNvSpPr>
            <a:spLocks noGrp="1"/>
          </p:cNvSpPr>
          <p:nvPr>
            <p:ph idx="1"/>
          </p:nvPr>
        </p:nvSpPr>
        <p:spPr>
          <a:xfrm>
            <a:off x="731766" y="2756387"/>
            <a:ext cx="3697200" cy="2960414"/>
          </a:xfrm>
        </p:spPr>
        <p:txBody>
          <a:bodyPr>
            <a:noAutofit/>
          </a:bodyPr>
          <a:lstStyle>
            <a:lvl1pPr>
              <a:buClr>
                <a:schemeClr val="tx2"/>
              </a:buClr>
              <a:defRPr sz="2700">
                <a:solidFill>
                  <a:schemeClr val="bg1"/>
                </a:solidFill>
              </a:defRPr>
            </a:lvl1pPr>
            <a:lvl2pPr>
              <a:buClr>
                <a:schemeClr val="tx2"/>
              </a:buClr>
              <a:defRPr sz="2500">
                <a:solidFill>
                  <a:schemeClr val="bg1"/>
                </a:solidFill>
              </a:defRPr>
            </a:lvl2pPr>
            <a:lvl3pPr>
              <a:buClr>
                <a:schemeClr val="bg1"/>
              </a:buClr>
              <a:defRPr sz="2700">
                <a:solidFill>
                  <a:schemeClr val="bg1"/>
                </a:solidFill>
              </a:defRPr>
            </a:lvl3pPr>
            <a:lvl4pPr>
              <a:buClr>
                <a:schemeClr val="bg1"/>
              </a:buClr>
              <a:defRPr sz="2500">
                <a:solidFill>
                  <a:schemeClr val="bg1"/>
                </a:solidFill>
              </a:defRPr>
            </a:lvl4pPr>
            <a:lvl5pPr>
              <a:buClr>
                <a:schemeClr val="bg1"/>
              </a:buClr>
              <a:defRPr sz="2500">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11"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chemeClr val="bg1"/>
                </a:solidFill>
              </a:defRPr>
            </a:lvl1pPr>
          </a:lstStyle>
          <a:p>
            <a:r>
              <a:rPr lang="nl-BE"/>
              <a:t>30 april 2021</a:t>
            </a:r>
          </a:p>
        </p:txBody>
      </p:sp>
    </p:spTree>
    <p:extLst>
      <p:ext uri="{BB962C8B-B14F-4D97-AF65-F5344CB8AC3E}">
        <p14:creationId xmlns:p14="http://schemas.microsoft.com/office/powerpoint/2010/main" val="3508479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leurdia met tekst en foto">
    <p:bg>
      <p:bgPr>
        <a:solidFill>
          <a:schemeClr val="bg1"/>
        </a:solidFill>
        <a:effectLst/>
      </p:bgPr>
    </p:bg>
    <p:spTree>
      <p:nvGrpSpPr>
        <p:cNvPr id="1" name=""/>
        <p:cNvGrpSpPr/>
        <p:nvPr/>
      </p:nvGrpSpPr>
      <p:grpSpPr>
        <a:xfrm>
          <a:off x="0" y="0"/>
          <a:ext cx="0" cy="0"/>
          <a:chOff x="0" y="0"/>
          <a:chExt cx="0" cy="0"/>
        </a:xfrm>
      </p:grpSpPr>
      <p:pic>
        <p:nvPicPr>
          <p:cNvPr id="11" name="Afbeelding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pic>
        <p:nvPicPr>
          <p:cNvPr id="7" name="Afbeelding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2185415"/>
          </a:xfrm>
          <a:prstGeom prst="rect">
            <a:avLst/>
          </a:prstGeom>
        </p:spPr>
      </p:pic>
      <p:sp>
        <p:nvSpPr>
          <p:cNvPr id="5" name="Tijdelijke aanduiding voor voettekst 4"/>
          <p:cNvSpPr>
            <a:spLocks noGrp="1"/>
          </p:cNvSpPr>
          <p:nvPr>
            <p:ph type="ftr" sz="quarter" idx="11"/>
          </p:nvPr>
        </p:nvSpPr>
        <p:spPr/>
        <p:txBody>
          <a:bodyPr/>
          <a:lstStyle>
            <a:lvl1pPr>
              <a:defRPr>
                <a:solidFill>
                  <a:schemeClr val="tx1"/>
                </a:solidFill>
              </a:defRPr>
            </a:lvl1p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lvl1pPr>
              <a:defRPr>
                <a:solidFill>
                  <a:schemeClr val="tx1"/>
                </a:solidFill>
              </a:defRPr>
            </a:lvl1pPr>
          </a:lstStyle>
          <a:p>
            <a:fld id="{E8F12D86-93AC-45BB-B8CA-9542A3CF9355}" type="slidenum">
              <a:rPr lang="nl-BE" smtClean="0"/>
              <a:pPr/>
              <a:t>‹nr.›</a:t>
            </a:fld>
            <a:endParaRPr lang="nl-BE" dirty="0"/>
          </a:p>
        </p:txBody>
      </p:sp>
      <p:sp>
        <p:nvSpPr>
          <p:cNvPr id="2" name="Titel 1"/>
          <p:cNvSpPr>
            <a:spLocks noGrp="1"/>
          </p:cNvSpPr>
          <p:nvPr>
            <p:ph type="title" hasCustomPrompt="1"/>
          </p:nvPr>
        </p:nvSpPr>
        <p:spPr>
          <a:xfrm>
            <a:off x="762719" y="423316"/>
            <a:ext cx="7893882" cy="1143000"/>
          </a:xfrm>
        </p:spPr>
        <p:txBody>
          <a:bodyPr anchor="b" anchorCtr="0"/>
          <a:lstStyle>
            <a:lvl1pPr>
              <a:defRPr sz="3700" baseline="0">
                <a:solidFill>
                  <a:schemeClr val="bg1"/>
                </a:solidFill>
              </a:defRPr>
            </a:lvl1pPr>
          </a:lstStyle>
          <a:p>
            <a:r>
              <a:rPr lang="nl-NL" dirty="0"/>
              <a:t>Klik voor de titel van de</a:t>
            </a:r>
            <a:br>
              <a:rPr lang="nl-NL" dirty="0"/>
            </a:br>
            <a:r>
              <a:rPr lang="nl-NL" dirty="0" err="1"/>
              <a:t>kleurdia</a:t>
            </a:r>
            <a:r>
              <a:rPr lang="nl-NL" dirty="0"/>
              <a:t> met tekst en foto</a:t>
            </a:r>
            <a:endParaRPr lang="nl-BE" dirty="0"/>
          </a:p>
        </p:txBody>
      </p:sp>
      <p:sp>
        <p:nvSpPr>
          <p:cNvPr id="3" name="Tijdelijke aanduiding voor inhoud 2"/>
          <p:cNvSpPr>
            <a:spLocks noGrp="1"/>
          </p:cNvSpPr>
          <p:nvPr>
            <p:ph idx="1"/>
          </p:nvPr>
        </p:nvSpPr>
        <p:spPr>
          <a:xfrm>
            <a:off x="731766" y="2756387"/>
            <a:ext cx="3697200" cy="2960414"/>
          </a:xfrm>
        </p:spPr>
        <p:txBody>
          <a:bodyPr>
            <a:noAutofit/>
          </a:bodyPr>
          <a:lstStyle>
            <a:lvl1pPr>
              <a:buClr>
                <a:schemeClr val="bg1"/>
              </a:buClr>
              <a:defRPr sz="2700">
                <a:solidFill>
                  <a:schemeClr val="tx1"/>
                </a:solidFill>
              </a:defRPr>
            </a:lvl1pPr>
            <a:lvl2pPr>
              <a:buClr>
                <a:schemeClr val="bg1"/>
              </a:buClr>
              <a:defRPr sz="2500">
                <a:solidFill>
                  <a:schemeClr val="tx1"/>
                </a:solidFill>
              </a:defRPr>
            </a:lvl2pPr>
            <a:lvl3pPr>
              <a:buClr>
                <a:schemeClr val="tx2"/>
              </a:buClr>
              <a:defRPr sz="2700">
                <a:solidFill>
                  <a:schemeClr val="tx1"/>
                </a:solidFill>
              </a:defRPr>
            </a:lvl3pPr>
            <a:lvl4pPr>
              <a:buClr>
                <a:schemeClr val="tx2"/>
              </a:buClr>
              <a:defRPr sz="2500">
                <a:solidFill>
                  <a:schemeClr val="tx1"/>
                </a:solidFill>
              </a:defRPr>
            </a:lvl4pPr>
            <a:lvl5pPr>
              <a:buClr>
                <a:schemeClr val="tx2"/>
              </a:buClr>
              <a:defRPr sz="2500">
                <a:solidFill>
                  <a:schemeClr val="tx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12" name="Tijdelijke aanduiding voor afbeelding 11"/>
          <p:cNvSpPr>
            <a:spLocks noGrp="1"/>
          </p:cNvSpPr>
          <p:nvPr>
            <p:ph type="pic" sz="quarter" idx="15" hasCustomPrompt="1"/>
          </p:nvPr>
        </p:nvSpPr>
        <p:spPr>
          <a:xfrm>
            <a:off x="5079600" y="2476800"/>
            <a:ext cx="3556800" cy="3240000"/>
          </a:xfrm>
          <a:solidFill>
            <a:schemeClr val="bg2">
              <a:lumMod val="90000"/>
            </a:schemeClr>
          </a:solidFill>
        </p:spPr>
        <p:txBody>
          <a:bodyPr anchor="ctr" anchorCtr="0">
            <a:noAutofit/>
          </a:bodyPr>
          <a:lstStyle>
            <a:lvl1pPr marL="0" indent="0" algn="ctr">
              <a:buNone/>
              <a:defRPr>
                <a:solidFill>
                  <a:schemeClr val="tx1">
                    <a:lumMod val="50000"/>
                    <a:lumOff val="50000"/>
                  </a:schemeClr>
                </a:solidFill>
              </a:defRPr>
            </a:lvl1pPr>
          </a:lstStyle>
          <a:p>
            <a:r>
              <a:rPr lang="nl-BE" dirty="0"/>
              <a:t>Klik hier </a:t>
            </a:r>
            <a:br>
              <a:rPr lang="nl-BE" dirty="0"/>
            </a:br>
            <a:r>
              <a:rPr lang="nl-BE" dirty="0"/>
              <a:t>om een </a:t>
            </a:r>
            <a:br>
              <a:rPr lang="nl-BE" dirty="0"/>
            </a:br>
            <a:br>
              <a:rPr lang="nl-BE" dirty="0"/>
            </a:br>
            <a:r>
              <a:rPr lang="nl-BE" dirty="0"/>
              <a:t>afbeelding </a:t>
            </a:r>
            <a:br>
              <a:rPr lang="nl-BE" dirty="0"/>
            </a:br>
            <a:r>
              <a:rPr lang="nl-BE" dirty="0"/>
              <a:t>in te voegen</a:t>
            </a:r>
          </a:p>
        </p:txBody>
      </p:sp>
      <p:sp>
        <p:nvSpPr>
          <p:cNvPr id="10"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rgbClr val="2C3F48"/>
                </a:solidFill>
              </a:defRPr>
            </a:lvl1pPr>
          </a:lstStyle>
          <a:p>
            <a:r>
              <a:rPr lang="nl-BE"/>
              <a:t>30 april 2021</a:t>
            </a:r>
          </a:p>
        </p:txBody>
      </p:sp>
    </p:spTree>
    <p:extLst>
      <p:ext uri="{BB962C8B-B14F-4D97-AF65-F5344CB8AC3E}">
        <p14:creationId xmlns:p14="http://schemas.microsoft.com/office/powerpoint/2010/main" val="2907126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448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sentatietitel">
    <p:bg>
      <p:bgPr>
        <a:solidFill>
          <a:schemeClr val="accent4"/>
        </a:solidFill>
        <a:effectLst/>
      </p:bgPr>
    </p:bg>
    <p:spTree>
      <p:nvGrpSpPr>
        <p:cNvPr id="1" name=""/>
        <p:cNvGrpSpPr/>
        <p:nvPr/>
      </p:nvGrpSpPr>
      <p:grpSpPr>
        <a:xfrm>
          <a:off x="0" y="0"/>
          <a:ext cx="0" cy="0"/>
          <a:chOff x="0" y="0"/>
          <a:chExt cx="0" cy="0"/>
        </a:xfrm>
      </p:grpSpPr>
      <p:pic>
        <p:nvPicPr>
          <p:cNvPr id="14" name="Afbeelding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0605" y="401129"/>
            <a:ext cx="1066802" cy="774194"/>
          </a:xfrm>
          <a:prstGeom prst="rect">
            <a:avLst/>
          </a:prstGeom>
        </p:spPr>
      </p:pic>
      <p:sp>
        <p:nvSpPr>
          <p:cNvPr id="24" name="Tijdelijke aanduiding voor tekst 23"/>
          <p:cNvSpPr>
            <a:spLocks noGrp="1"/>
          </p:cNvSpPr>
          <p:nvPr>
            <p:ph type="body" sz="quarter" idx="15" hasCustomPrompt="1"/>
          </p:nvPr>
        </p:nvSpPr>
        <p:spPr>
          <a:xfrm>
            <a:off x="0" y="0"/>
            <a:ext cx="9144000" cy="836712"/>
          </a:xfrm>
        </p:spPr>
        <p:txBody>
          <a:bodyPr lIns="2124000" tIns="90000" rIns="2520000">
            <a:normAutofit/>
          </a:bodyPr>
          <a:lstStyle>
            <a:lvl1pPr marL="0" indent="0">
              <a:buNone/>
              <a:tabLst>
                <a:tab pos="1436688" algn="l"/>
              </a:tabLst>
              <a:defRPr sz="1200" b="1" baseline="0">
                <a:solidFill>
                  <a:srgbClr val="FF66FF"/>
                </a:solidFill>
                <a:latin typeface="Calibri"/>
                <a:cs typeface="Calibri"/>
              </a:defRPr>
            </a:lvl1pPr>
          </a:lstStyle>
          <a:p>
            <a:pPr lvl="0"/>
            <a:r>
              <a:rPr lang="nl-NL" dirty="0"/>
              <a:t>!! Indien je hand-outs afdrukt… geef vooraf de voettekst in via Invoegen › Tekst › Koptekst en voettekst › tab “Notities en hand-outs”</a:t>
            </a:r>
            <a:br>
              <a:rPr lang="nl-NL" dirty="0"/>
            </a:br>
            <a:r>
              <a:rPr lang="nl-NL" dirty="0"/>
              <a:t>(verwijder dit </a:t>
            </a:r>
            <a:r>
              <a:rPr lang="nl-NL" dirty="0" err="1"/>
              <a:t>tekstvak</a:t>
            </a:r>
            <a:r>
              <a:rPr lang="nl-NL" dirty="0"/>
              <a:t> als je het niet meer nodig hebt) </a:t>
            </a:r>
            <a:endParaRPr lang="nl-BE" dirty="0"/>
          </a:p>
        </p:txBody>
      </p:sp>
      <p:pic>
        <p:nvPicPr>
          <p:cNvPr id="8" name="Afbeelding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431968"/>
            <a:ext cx="9144000" cy="1423416"/>
          </a:xfrm>
          <a:prstGeom prst="rect">
            <a:avLst/>
          </a:prstGeom>
        </p:spPr>
      </p:pic>
      <p:sp>
        <p:nvSpPr>
          <p:cNvPr id="4" name="Tijdelijke aanduiding voor datum 3"/>
          <p:cNvSpPr>
            <a:spLocks noGrp="1"/>
          </p:cNvSpPr>
          <p:nvPr>
            <p:ph type="dt" sz="half" idx="10"/>
          </p:nvPr>
        </p:nvSpPr>
        <p:spPr>
          <a:xfrm>
            <a:off x="1505791" y="6120000"/>
            <a:ext cx="3230387" cy="365125"/>
          </a:xfrm>
          <a:prstGeom prst="rect">
            <a:avLst/>
          </a:prstGeom>
        </p:spPr>
        <p:txBody>
          <a:bodyPr lIns="0" tIns="0" rIns="0" bIns="0" anchor="t" anchorCtr="0"/>
          <a:lstStyle>
            <a:lvl1pPr>
              <a:defRPr sz="1700" b="0">
                <a:solidFill>
                  <a:schemeClr val="accent6"/>
                </a:solidFill>
              </a:defRPr>
            </a:lvl1pPr>
          </a:lstStyle>
          <a:p>
            <a:r>
              <a:rPr lang="nl-BE"/>
              <a:t>30 april 2021</a:t>
            </a:r>
            <a:endParaRPr lang="nl-BE" dirty="0"/>
          </a:p>
        </p:txBody>
      </p:sp>
      <p:sp>
        <p:nvSpPr>
          <p:cNvPr id="7" name="Titel 1"/>
          <p:cNvSpPr>
            <a:spLocks noGrp="1"/>
          </p:cNvSpPr>
          <p:nvPr>
            <p:ph type="ctrTitle" hasCustomPrompt="1"/>
          </p:nvPr>
        </p:nvSpPr>
        <p:spPr>
          <a:xfrm>
            <a:off x="1479599" y="1530000"/>
            <a:ext cx="6505200" cy="2311200"/>
          </a:xfrm>
        </p:spPr>
        <p:txBody>
          <a:bodyPr anchor="b" anchorCtr="0"/>
          <a:lstStyle>
            <a:lvl1pPr algn="l">
              <a:lnSpc>
                <a:spcPct val="91000"/>
              </a:lnSpc>
              <a:defRPr sz="5200" b="1">
                <a:solidFill>
                  <a:schemeClr val="accent6"/>
                </a:solidFill>
              </a:defRPr>
            </a:lvl1pPr>
          </a:lstStyle>
          <a:p>
            <a:r>
              <a:rPr lang="nl-BE" dirty="0"/>
              <a:t>Klik om de titel van de presentatie in te geven.</a:t>
            </a:r>
          </a:p>
        </p:txBody>
      </p:sp>
      <p:sp>
        <p:nvSpPr>
          <p:cNvPr id="10" name="Ondertitel 2"/>
          <p:cNvSpPr>
            <a:spLocks noGrp="1"/>
          </p:cNvSpPr>
          <p:nvPr>
            <p:ph type="subTitle" idx="1"/>
          </p:nvPr>
        </p:nvSpPr>
        <p:spPr>
          <a:xfrm>
            <a:off x="1498647" y="3996000"/>
            <a:ext cx="6504701" cy="1306800"/>
          </a:xfrm>
        </p:spPr>
        <p:txBody>
          <a:bodyPr>
            <a:normAutofit/>
          </a:bodyPr>
          <a:lstStyle>
            <a:lvl1pPr marL="0" indent="0" algn="l">
              <a:buNone/>
              <a:defRPr sz="3000" b="1">
                <a:solidFill>
                  <a:schemeClr val="accent6"/>
                </a:solidFill>
              </a:defRPr>
            </a:lvl1pPr>
          </a:lstStyle>
          <a:p>
            <a:endParaRPr lang="nl-BE" dirty="0"/>
          </a:p>
        </p:txBody>
      </p:sp>
    </p:spTree>
    <p:extLst>
      <p:ext uri="{BB962C8B-B14F-4D97-AF65-F5344CB8AC3E}">
        <p14:creationId xmlns:p14="http://schemas.microsoft.com/office/powerpoint/2010/main" val="1913376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resentatietitel met f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4" name="Afbeelding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0605" y="401129"/>
            <a:ext cx="1066802" cy="774194"/>
          </a:xfrm>
          <a:prstGeom prst="rect">
            <a:avLst/>
          </a:prstGeom>
        </p:spPr>
      </p:pic>
      <p:sp>
        <p:nvSpPr>
          <p:cNvPr id="24" name="Tijdelijke aanduiding voor tekst 23"/>
          <p:cNvSpPr>
            <a:spLocks noGrp="1"/>
          </p:cNvSpPr>
          <p:nvPr>
            <p:ph type="body" sz="quarter" idx="15" hasCustomPrompt="1"/>
          </p:nvPr>
        </p:nvSpPr>
        <p:spPr>
          <a:xfrm>
            <a:off x="0" y="0"/>
            <a:ext cx="9144000" cy="548680"/>
          </a:xfrm>
        </p:spPr>
        <p:txBody>
          <a:bodyPr lIns="504000" tIns="90000">
            <a:normAutofit/>
          </a:bodyPr>
          <a:lstStyle>
            <a:lvl1pPr marL="0" indent="0">
              <a:buNone/>
              <a:tabLst>
                <a:tab pos="1436688" algn="l"/>
              </a:tabLst>
              <a:defRPr sz="1150" b="1" baseline="0">
                <a:solidFill>
                  <a:srgbClr val="FF66FF"/>
                </a:solidFill>
                <a:latin typeface="Calibri"/>
                <a:cs typeface="Calibri"/>
              </a:defRPr>
            </a:lvl1pPr>
          </a:lstStyle>
          <a:p>
            <a:pPr lvl="0"/>
            <a:r>
              <a:rPr lang="nl-NL" dirty="0"/>
              <a:t>!! Indien je hand-outs afdrukt… geef vooraf de voettekst in via Invoegen › Tekst › Koptekst en voettekst › tab “Notities en hand-outs” (verwijder dit </a:t>
            </a:r>
            <a:r>
              <a:rPr lang="nl-NL" dirty="0" err="1"/>
              <a:t>tekstvak</a:t>
            </a:r>
            <a:r>
              <a:rPr lang="nl-NL" dirty="0"/>
              <a:t> als je het niet meer nodig hebt) </a:t>
            </a:r>
            <a:endParaRPr lang="nl-BE" dirty="0"/>
          </a:p>
        </p:txBody>
      </p:sp>
      <p:pic>
        <p:nvPicPr>
          <p:cNvPr id="8" name="Afbeelding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5431968"/>
            <a:ext cx="9144000" cy="1423416"/>
          </a:xfrm>
          <a:prstGeom prst="rect">
            <a:avLst/>
          </a:prstGeom>
        </p:spPr>
      </p:pic>
      <p:sp>
        <p:nvSpPr>
          <p:cNvPr id="4" name="Tijdelijke aanduiding voor datum 3"/>
          <p:cNvSpPr>
            <a:spLocks noGrp="1"/>
          </p:cNvSpPr>
          <p:nvPr>
            <p:ph type="dt" sz="half" idx="10"/>
          </p:nvPr>
        </p:nvSpPr>
        <p:spPr>
          <a:xfrm>
            <a:off x="1504800" y="6120000"/>
            <a:ext cx="3230387" cy="365125"/>
          </a:xfrm>
          <a:prstGeom prst="rect">
            <a:avLst/>
          </a:prstGeom>
        </p:spPr>
        <p:txBody>
          <a:bodyPr lIns="0" tIns="0" rIns="0" bIns="0" anchor="t" anchorCtr="0"/>
          <a:lstStyle>
            <a:lvl1pPr>
              <a:defRPr sz="1700" b="1">
                <a:solidFill>
                  <a:schemeClr val="accent6"/>
                </a:solidFill>
              </a:defRPr>
            </a:lvl1pPr>
          </a:lstStyle>
          <a:p>
            <a:r>
              <a:rPr lang="nl-BE"/>
              <a:t>30 april 2021</a:t>
            </a:r>
            <a:endParaRPr lang="nl-BE" dirty="0"/>
          </a:p>
        </p:txBody>
      </p:sp>
      <p:sp>
        <p:nvSpPr>
          <p:cNvPr id="10" name="Titel 1"/>
          <p:cNvSpPr>
            <a:spLocks noGrp="1"/>
          </p:cNvSpPr>
          <p:nvPr>
            <p:ph type="ctrTitle" hasCustomPrompt="1"/>
          </p:nvPr>
        </p:nvSpPr>
        <p:spPr>
          <a:xfrm>
            <a:off x="1479599" y="1530000"/>
            <a:ext cx="6505200" cy="2311200"/>
          </a:xfrm>
        </p:spPr>
        <p:txBody>
          <a:bodyPr anchor="b" anchorCtr="0"/>
          <a:lstStyle>
            <a:lvl1pPr algn="l">
              <a:defRPr sz="5200" b="1" baseline="0">
                <a:solidFill>
                  <a:schemeClr val="bg1"/>
                </a:solidFill>
              </a:defRPr>
            </a:lvl1pPr>
          </a:lstStyle>
          <a:p>
            <a:r>
              <a:rPr lang="nl-BE" dirty="0"/>
              <a:t>Klik om de titel van de presentatie in te geven.</a:t>
            </a:r>
          </a:p>
        </p:txBody>
      </p:sp>
      <p:sp>
        <p:nvSpPr>
          <p:cNvPr id="11" name="Ondertitel 2"/>
          <p:cNvSpPr>
            <a:spLocks noGrp="1"/>
          </p:cNvSpPr>
          <p:nvPr>
            <p:ph type="subTitle" idx="1"/>
          </p:nvPr>
        </p:nvSpPr>
        <p:spPr>
          <a:xfrm>
            <a:off x="1498647" y="3996000"/>
            <a:ext cx="6504701" cy="1306800"/>
          </a:xfrm>
        </p:spPr>
        <p:txBody>
          <a:bodyPr>
            <a:normAutofit/>
          </a:bodyPr>
          <a:lstStyle>
            <a:lvl1pPr marL="0" indent="0" algn="l">
              <a:buNone/>
              <a:defRPr sz="3000" b="1">
                <a:solidFill>
                  <a:schemeClr val="bg1"/>
                </a:solidFill>
              </a:defRPr>
            </a:lvl1pPr>
          </a:lstStyle>
          <a:p>
            <a:endParaRPr lang="nl-BE" dirty="0"/>
          </a:p>
        </p:txBody>
      </p:sp>
    </p:spTree>
    <p:extLst>
      <p:ext uri="{BB962C8B-B14F-4D97-AF65-F5344CB8AC3E}">
        <p14:creationId xmlns:p14="http://schemas.microsoft.com/office/powerpoint/2010/main" val="3301220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oofdstuktitel">
    <p:bg>
      <p:bgPr>
        <a:solidFill>
          <a:schemeClr val="tx2"/>
        </a:solidFill>
        <a:effectLst/>
      </p:bgPr>
    </p:bg>
    <p:spTree>
      <p:nvGrpSpPr>
        <p:cNvPr id="1" name=""/>
        <p:cNvGrpSpPr/>
        <p:nvPr/>
      </p:nvGrpSpPr>
      <p:grpSpPr>
        <a:xfrm>
          <a:off x="0" y="0"/>
          <a:ext cx="0" cy="0"/>
          <a:chOff x="0" y="0"/>
          <a:chExt cx="0" cy="0"/>
        </a:xfrm>
      </p:grpSpPr>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0605" y="401129"/>
            <a:ext cx="1066802" cy="774194"/>
          </a:xfrm>
          <a:prstGeom prst="rect">
            <a:avLst/>
          </a:prstGeom>
        </p:spPr>
      </p:pic>
      <p:pic>
        <p:nvPicPr>
          <p:cNvPr id="5" name="Afbeelding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431968"/>
            <a:ext cx="9144000" cy="1423416"/>
          </a:xfrm>
          <a:prstGeom prst="rect">
            <a:avLst/>
          </a:prstGeom>
        </p:spPr>
      </p:pic>
      <p:sp>
        <p:nvSpPr>
          <p:cNvPr id="8" name="Titel 1"/>
          <p:cNvSpPr>
            <a:spLocks noGrp="1"/>
          </p:cNvSpPr>
          <p:nvPr>
            <p:ph type="ctrTitle" hasCustomPrompt="1"/>
          </p:nvPr>
        </p:nvSpPr>
        <p:spPr>
          <a:xfrm>
            <a:off x="1479599" y="1530000"/>
            <a:ext cx="6505200" cy="2311200"/>
          </a:xfrm>
        </p:spPr>
        <p:txBody>
          <a:bodyPr anchor="b" anchorCtr="0"/>
          <a:lstStyle>
            <a:lvl1pPr algn="l">
              <a:defRPr sz="4200" b="1" baseline="0">
                <a:solidFill>
                  <a:schemeClr val="bg1"/>
                </a:solidFill>
              </a:defRPr>
            </a:lvl1pPr>
          </a:lstStyle>
          <a:p>
            <a:r>
              <a:rPr lang="nl-BE" dirty="0"/>
              <a:t>Klik om de titel van het hoofdstuk in te geven.</a:t>
            </a:r>
          </a:p>
        </p:txBody>
      </p:sp>
      <p:sp>
        <p:nvSpPr>
          <p:cNvPr id="9" name="Ondertitel 2"/>
          <p:cNvSpPr>
            <a:spLocks noGrp="1"/>
          </p:cNvSpPr>
          <p:nvPr>
            <p:ph type="subTitle" idx="1"/>
          </p:nvPr>
        </p:nvSpPr>
        <p:spPr>
          <a:xfrm>
            <a:off x="1498647" y="3996000"/>
            <a:ext cx="6504701" cy="1306800"/>
          </a:xfrm>
        </p:spPr>
        <p:txBody>
          <a:bodyPr>
            <a:normAutofit/>
          </a:bodyPr>
          <a:lstStyle>
            <a:lvl1pPr marL="0" indent="0" algn="l">
              <a:buNone/>
              <a:defRPr sz="2600" b="0">
                <a:solidFill>
                  <a:schemeClr val="bg1"/>
                </a:solidFill>
              </a:defRPr>
            </a:lvl1pPr>
          </a:lstStyle>
          <a:p>
            <a:endParaRPr lang="nl-BE" dirty="0"/>
          </a:p>
        </p:txBody>
      </p:sp>
    </p:spTree>
    <p:extLst>
      <p:ext uri="{BB962C8B-B14F-4D97-AF65-F5344CB8AC3E}">
        <p14:creationId xmlns:p14="http://schemas.microsoft.com/office/powerpoint/2010/main" val="1880967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oofdstuktitel met f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Afbeelding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0605" y="401129"/>
            <a:ext cx="1066802" cy="774194"/>
          </a:xfrm>
          <a:prstGeom prst="rect">
            <a:avLst/>
          </a:prstGeom>
        </p:spPr>
      </p:pic>
      <p:pic>
        <p:nvPicPr>
          <p:cNvPr id="5" name="Afbeelding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5431968"/>
            <a:ext cx="9144000" cy="1423416"/>
          </a:xfrm>
          <a:prstGeom prst="rect">
            <a:avLst/>
          </a:prstGeom>
        </p:spPr>
      </p:pic>
      <p:sp>
        <p:nvSpPr>
          <p:cNvPr id="8" name="Titel 1"/>
          <p:cNvSpPr>
            <a:spLocks noGrp="1"/>
          </p:cNvSpPr>
          <p:nvPr>
            <p:ph type="ctrTitle" hasCustomPrompt="1"/>
          </p:nvPr>
        </p:nvSpPr>
        <p:spPr>
          <a:xfrm>
            <a:off x="490128" y="5974468"/>
            <a:ext cx="7538255" cy="576000"/>
          </a:xfrm>
        </p:spPr>
        <p:txBody>
          <a:bodyPr anchor="ctr" anchorCtr="0"/>
          <a:lstStyle>
            <a:lvl1pPr algn="l">
              <a:defRPr sz="1700" b="1" baseline="0">
                <a:solidFill>
                  <a:schemeClr val="accent6"/>
                </a:solidFill>
              </a:defRPr>
            </a:lvl1pPr>
          </a:lstStyle>
          <a:p>
            <a:r>
              <a:rPr lang="nl-BE" dirty="0"/>
              <a:t>Klik om de titel van het hoofdstuk in te geven.</a:t>
            </a:r>
          </a:p>
        </p:txBody>
      </p:sp>
      <p:sp>
        <p:nvSpPr>
          <p:cNvPr id="10" name="Tijdelijke aanduiding voor tekst 23"/>
          <p:cNvSpPr>
            <a:spLocks noGrp="1"/>
          </p:cNvSpPr>
          <p:nvPr>
            <p:ph type="body" sz="quarter" idx="15" hasCustomPrompt="1"/>
          </p:nvPr>
        </p:nvSpPr>
        <p:spPr>
          <a:xfrm>
            <a:off x="0" y="1143"/>
            <a:ext cx="9144000" cy="799971"/>
          </a:xfrm>
        </p:spPr>
        <p:txBody>
          <a:bodyPr lIns="1836000" tIns="90000" rIns="1260000">
            <a:normAutofit/>
          </a:bodyPr>
          <a:lstStyle>
            <a:lvl1pPr marL="0" indent="0">
              <a:buNone/>
              <a:tabLst>
                <a:tab pos="1436688" algn="l"/>
              </a:tabLst>
              <a:defRPr sz="1200" b="1" baseline="0">
                <a:solidFill>
                  <a:srgbClr val="FF66FF"/>
                </a:solidFill>
                <a:latin typeface="Calibri"/>
                <a:cs typeface="Calibri"/>
              </a:defRPr>
            </a:lvl1pPr>
          </a:lstStyle>
          <a:p>
            <a:pPr lvl="0"/>
            <a:r>
              <a:rPr lang="nl-NL" dirty="0"/>
              <a:t>!! Gebruik bij voorkeur de foto’s die in dit sjabloon aangeboden worden !! </a:t>
            </a:r>
            <a:br>
              <a:rPr lang="nl-NL" dirty="0"/>
            </a:br>
            <a:r>
              <a:rPr lang="nl-NL" dirty="0"/>
              <a:t>Verwijder de foto-dia’s die je niet nodig hebt. Anders wordt je bestand te groot om te e-mailen. ( verwijder dit vak als je het niet meer nodig hebt. ) </a:t>
            </a:r>
            <a:endParaRPr lang="nl-BE" dirty="0"/>
          </a:p>
        </p:txBody>
      </p:sp>
    </p:spTree>
    <p:extLst>
      <p:ext uri="{BB962C8B-B14F-4D97-AF65-F5344CB8AC3E}">
        <p14:creationId xmlns:p14="http://schemas.microsoft.com/office/powerpoint/2010/main" val="161880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lotscherm">
    <p:bg>
      <p:bgPr>
        <a:solidFill>
          <a:schemeClr val="accent4"/>
        </a:solidFill>
        <a:effectLst/>
      </p:bgPr>
    </p:bg>
    <p:spTree>
      <p:nvGrpSpPr>
        <p:cNvPr id="1" name=""/>
        <p:cNvGrpSpPr/>
        <p:nvPr/>
      </p:nvGrpSpPr>
      <p:grpSpPr>
        <a:xfrm>
          <a:off x="0" y="0"/>
          <a:ext cx="0" cy="0"/>
          <a:chOff x="0" y="0"/>
          <a:chExt cx="0" cy="0"/>
        </a:xfrm>
      </p:grpSpPr>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0605" y="401129"/>
            <a:ext cx="1066802" cy="774194"/>
          </a:xfrm>
          <a:prstGeom prst="rect">
            <a:avLst/>
          </a:prstGeom>
        </p:spPr>
      </p:pic>
      <p:pic>
        <p:nvPicPr>
          <p:cNvPr id="5" name="Afbeelding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431968"/>
            <a:ext cx="9144000" cy="1423416"/>
          </a:xfrm>
          <a:prstGeom prst="rect">
            <a:avLst/>
          </a:prstGeom>
        </p:spPr>
      </p:pic>
      <p:sp>
        <p:nvSpPr>
          <p:cNvPr id="9" name="Titel 1"/>
          <p:cNvSpPr>
            <a:spLocks noGrp="1"/>
          </p:cNvSpPr>
          <p:nvPr>
            <p:ph type="ctrTitle" hasCustomPrompt="1"/>
          </p:nvPr>
        </p:nvSpPr>
        <p:spPr>
          <a:xfrm>
            <a:off x="1479599" y="1916832"/>
            <a:ext cx="6505200" cy="1445568"/>
          </a:xfrm>
        </p:spPr>
        <p:txBody>
          <a:bodyPr anchor="b" anchorCtr="0"/>
          <a:lstStyle>
            <a:lvl1pPr algn="l">
              <a:lnSpc>
                <a:spcPct val="91000"/>
              </a:lnSpc>
              <a:defRPr sz="4800" b="1" baseline="0">
                <a:solidFill>
                  <a:schemeClr val="accent6"/>
                </a:solidFill>
              </a:defRPr>
            </a:lvl1pPr>
          </a:lstStyle>
          <a:p>
            <a:r>
              <a:rPr lang="nl-BE" dirty="0"/>
              <a:t>Klik hier om je slotgroet in te geven.</a:t>
            </a:r>
          </a:p>
        </p:txBody>
      </p:sp>
      <p:sp>
        <p:nvSpPr>
          <p:cNvPr id="10" name="Ondertitel 2"/>
          <p:cNvSpPr>
            <a:spLocks noGrp="1"/>
          </p:cNvSpPr>
          <p:nvPr>
            <p:ph type="subTitle" idx="1" hasCustomPrompt="1"/>
          </p:nvPr>
        </p:nvSpPr>
        <p:spPr>
          <a:xfrm>
            <a:off x="1498647" y="3945600"/>
            <a:ext cx="6504701" cy="1306800"/>
          </a:xfrm>
        </p:spPr>
        <p:txBody>
          <a:bodyPr>
            <a:normAutofit/>
          </a:bodyPr>
          <a:lstStyle>
            <a:lvl1pPr marL="0" indent="0" algn="l">
              <a:lnSpc>
                <a:spcPct val="98000"/>
              </a:lnSpc>
              <a:spcBef>
                <a:spcPts val="0"/>
              </a:spcBef>
              <a:buNone/>
              <a:defRPr sz="2000" b="0">
                <a:solidFill>
                  <a:schemeClr val="accent6"/>
                </a:solidFill>
              </a:defRPr>
            </a:lvl1pPr>
          </a:lstStyle>
          <a:p>
            <a:r>
              <a:rPr lang="nl-BE" dirty="0"/>
              <a:t>Voornaam en familienaam</a:t>
            </a:r>
            <a:br>
              <a:rPr lang="nl-BE" dirty="0"/>
            </a:br>
            <a:r>
              <a:rPr lang="nl-BE" dirty="0"/>
              <a:t>Functie</a:t>
            </a:r>
            <a:br>
              <a:rPr lang="nl-BE" dirty="0"/>
            </a:br>
            <a:r>
              <a:rPr lang="nl-BE" dirty="0"/>
              <a:t>E-mailadres</a:t>
            </a:r>
          </a:p>
        </p:txBody>
      </p:sp>
      <p:sp>
        <p:nvSpPr>
          <p:cNvPr id="3" name="Tijdelijke aanduiding voor tekst 2"/>
          <p:cNvSpPr>
            <a:spLocks noGrp="1"/>
          </p:cNvSpPr>
          <p:nvPr>
            <p:ph type="body" sz="quarter" idx="10" hasCustomPrompt="1"/>
          </p:nvPr>
        </p:nvSpPr>
        <p:spPr>
          <a:xfrm>
            <a:off x="1498646" y="6139048"/>
            <a:ext cx="6505200" cy="300831"/>
          </a:xfrm>
          <a:noFill/>
        </p:spPr>
        <p:txBody>
          <a:bodyPr vert="horz" lIns="0" tIns="0" rIns="0" bIns="0" rtlCol="0">
            <a:normAutofit/>
          </a:bodyPr>
          <a:lstStyle>
            <a:lvl1pPr>
              <a:defRPr lang="nl-NL" sz="1700" b="0" smtClean="0">
                <a:solidFill>
                  <a:schemeClr val="accent6"/>
                </a:solidFill>
              </a:defRPr>
            </a:lvl1pPr>
            <a:lvl2pPr>
              <a:defRPr lang="nl-NL" smtClean="0"/>
            </a:lvl2pPr>
            <a:lvl3pPr>
              <a:defRPr lang="nl-NL" smtClean="0"/>
            </a:lvl3pPr>
            <a:lvl4pPr>
              <a:defRPr lang="nl-NL" smtClean="0"/>
            </a:lvl4pPr>
            <a:lvl5pPr>
              <a:defRPr lang="nl-BE"/>
            </a:lvl5pPr>
          </a:lstStyle>
          <a:p>
            <a:pPr marL="0" lvl="0" indent="0">
              <a:lnSpc>
                <a:spcPct val="98000"/>
              </a:lnSpc>
              <a:spcBef>
                <a:spcPts val="0"/>
              </a:spcBef>
              <a:buNone/>
            </a:pPr>
            <a:r>
              <a:rPr lang="nl-NL" dirty="0"/>
              <a:t>Herhaal hier de titel van je schermpresentatie</a:t>
            </a:r>
            <a:endParaRPr lang="nl-BE" dirty="0"/>
          </a:p>
        </p:txBody>
      </p:sp>
    </p:spTree>
    <p:extLst>
      <p:ext uri="{BB962C8B-B14F-4D97-AF65-F5344CB8AC3E}">
        <p14:creationId xmlns:p14="http://schemas.microsoft.com/office/powerpoint/2010/main" val="331524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sisdia met 2 kolommen">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62719" y="910800"/>
            <a:ext cx="7610400" cy="1143000"/>
          </a:xfrm>
        </p:spPr>
        <p:txBody>
          <a:bodyPr/>
          <a:lstStyle>
            <a:lvl1pPr>
              <a:defRPr baseline="0"/>
            </a:lvl1pPr>
          </a:lstStyle>
          <a:p>
            <a:r>
              <a:rPr lang="nl-NL" dirty="0"/>
              <a:t>Klik om de titel van de </a:t>
            </a:r>
            <a:r>
              <a:rPr lang="nl-NL" dirty="0" err="1"/>
              <a:t>basisdia</a:t>
            </a:r>
            <a:r>
              <a:rPr lang="nl-NL" dirty="0"/>
              <a:t> </a:t>
            </a:r>
            <a:br>
              <a:rPr lang="nl-NL" dirty="0"/>
            </a:br>
            <a:r>
              <a:rPr lang="nl-NL" dirty="0"/>
              <a:t>met 2 kolommen in te geven</a:t>
            </a:r>
            <a:endParaRPr lang="nl-BE" dirty="0"/>
          </a:p>
        </p:txBody>
      </p:sp>
      <p:sp>
        <p:nvSpPr>
          <p:cNvPr id="3" name="Tijdelijke aanduiding voor inhoud 2"/>
          <p:cNvSpPr>
            <a:spLocks noGrp="1"/>
          </p:cNvSpPr>
          <p:nvPr>
            <p:ph idx="1"/>
          </p:nvPr>
        </p:nvSpPr>
        <p:spPr>
          <a:xfrm>
            <a:off x="1189520" y="1789201"/>
            <a:ext cx="3337200" cy="42320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5" name="Tijdelijke aanduiding voor voettekst 4"/>
          <p:cNvSpPr>
            <a:spLocks noGrp="1"/>
          </p:cNvSpPr>
          <p:nvPr>
            <p:ph type="ftr" sz="quarter" idx="11"/>
          </p:nvPr>
        </p:nvSpPr>
        <p:spPr/>
        <p:txBody>
          <a:body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p>
            <a:fld id="{E8F12D86-93AC-45BB-B8CA-9542A3CF9355}" type="slidenum">
              <a:rPr lang="nl-BE" smtClean="0"/>
              <a:t>‹nr.›</a:t>
            </a:fld>
            <a:endParaRPr lang="nl-BE"/>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sp>
        <p:nvSpPr>
          <p:cNvPr id="8" name="Tijdelijke aanduiding voor inhoud 2"/>
          <p:cNvSpPr>
            <a:spLocks noGrp="1"/>
          </p:cNvSpPr>
          <p:nvPr>
            <p:ph idx="13"/>
          </p:nvPr>
        </p:nvSpPr>
        <p:spPr>
          <a:xfrm>
            <a:off x="5035919" y="1789201"/>
            <a:ext cx="3337200" cy="42320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10"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rgbClr val="2C3F48"/>
                </a:solidFill>
              </a:defRPr>
            </a:lvl1pPr>
          </a:lstStyle>
          <a:p>
            <a:r>
              <a:rPr lang="nl-BE"/>
              <a:t>30 april 2021</a:t>
            </a:r>
          </a:p>
        </p:txBody>
      </p:sp>
    </p:spTree>
    <p:extLst>
      <p:ext uri="{BB962C8B-B14F-4D97-AF65-F5344CB8AC3E}">
        <p14:creationId xmlns:p14="http://schemas.microsoft.com/office/powerpoint/2010/main" val="1239141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guur">
    <p:spTree>
      <p:nvGrpSpPr>
        <p:cNvPr id="1" name=""/>
        <p:cNvGrpSpPr/>
        <p:nvPr/>
      </p:nvGrpSpPr>
      <p:grpSpPr>
        <a:xfrm>
          <a:off x="0" y="0"/>
          <a:ext cx="0" cy="0"/>
          <a:chOff x="0" y="0"/>
          <a:chExt cx="0" cy="0"/>
        </a:xfrm>
      </p:grpSpPr>
      <p:pic>
        <p:nvPicPr>
          <p:cNvPr id="6" name="Afbeelding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sp>
        <p:nvSpPr>
          <p:cNvPr id="4" name="Tijdelijke aanduiding voor voettekst 3"/>
          <p:cNvSpPr>
            <a:spLocks noGrp="1"/>
          </p:cNvSpPr>
          <p:nvPr>
            <p:ph type="ftr" sz="quarter" idx="11"/>
          </p:nvPr>
        </p:nvSpPr>
        <p:spPr/>
        <p:txBody>
          <a:bodyPr/>
          <a:lstStyle>
            <a:lvl1pPr algn="l">
              <a:defRPr/>
            </a:lvl1pPr>
          </a:lstStyle>
          <a:p>
            <a:r>
              <a:rPr lang="nl-BE"/>
              <a:t>Taskforce Wonen en Opvang - Cijfers Daklozentelling</a:t>
            </a:r>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‹nr.›</a:t>
            </a:fld>
            <a:endParaRPr lang="nl-BE"/>
          </a:p>
        </p:txBody>
      </p:sp>
      <p:sp>
        <p:nvSpPr>
          <p:cNvPr id="8" name="Tijdelijke aanduiding voor inhoud 7"/>
          <p:cNvSpPr>
            <a:spLocks noGrp="1"/>
          </p:cNvSpPr>
          <p:nvPr>
            <p:ph sz="quarter" idx="13" hasCustomPrompt="1"/>
          </p:nvPr>
        </p:nvSpPr>
        <p:spPr>
          <a:xfrm>
            <a:off x="507600" y="759600"/>
            <a:ext cx="8128800" cy="5320800"/>
          </a:xfrm>
        </p:spPr>
        <p:txBody>
          <a:bodyPr anchor="ctr" anchorCtr="0"/>
          <a:lstStyle>
            <a:lvl1pPr marL="0" indent="0" algn="ctr">
              <a:buNone/>
              <a:defRPr baseline="0">
                <a:solidFill>
                  <a:schemeClr val="tx1">
                    <a:lumMod val="50000"/>
                    <a:lumOff val="50000"/>
                  </a:schemeClr>
                </a:solidFill>
              </a:defRPr>
            </a:lvl1pPr>
          </a:lstStyle>
          <a:p>
            <a:pPr lvl="0"/>
            <a:r>
              <a:rPr lang="nl-NL" dirty="0"/>
              <a:t>Klik hier om een </a:t>
            </a:r>
            <a:br>
              <a:rPr lang="nl-NL" dirty="0"/>
            </a:br>
            <a:r>
              <a:rPr lang="nl-NL" dirty="0"/>
              <a:t>tabel - grafiek - foto - video</a:t>
            </a:r>
            <a:br>
              <a:rPr lang="nl-NL" dirty="0"/>
            </a:br>
            <a:br>
              <a:rPr lang="nl-NL" dirty="0"/>
            </a:br>
            <a:br>
              <a:rPr lang="nl-NL" dirty="0"/>
            </a:br>
            <a:br>
              <a:rPr lang="nl-NL" dirty="0"/>
            </a:br>
            <a:r>
              <a:rPr lang="nl-NL" dirty="0"/>
              <a:t>in te voegen</a:t>
            </a:r>
            <a:br>
              <a:rPr lang="nl-NL" dirty="0"/>
            </a:br>
            <a:endParaRPr lang="nl-NL" dirty="0"/>
          </a:p>
        </p:txBody>
      </p:sp>
      <p:sp>
        <p:nvSpPr>
          <p:cNvPr id="9"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rgbClr val="2C3F48"/>
                </a:solidFill>
              </a:defRPr>
            </a:lvl1pPr>
          </a:lstStyle>
          <a:p>
            <a:r>
              <a:rPr lang="nl-BE"/>
              <a:t>30 april 2021</a:t>
            </a:r>
          </a:p>
        </p:txBody>
      </p:sp>
    </p:spTree>
    <p:extLst>
      <p:ext uri="{BB962C8B-B14F-4D97-AF65-F5344CB8AC3E}">
        <p14:creationId xmlns:p14="http://schemas.microsoft.com/office/powerpoint/2010/main" val="303124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sdia met kadertekst">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sp>
        <p:nvSpPr>
          <p:cNvPr id="5" name="Tijdelijke aanduiding voor voettekst 4"/>
          <p:cNvSpPr>
            <a:spLocks noGrp="1"/>
          </p:cNvSpPr>
          <p:nvPr>
            <p:ph type="ftr" sz="quarter" idx="11"/>
          </p:nvPr>
        </p:nvSpPr>
        <p:spPr/>
        <p:txBody>
          <a:body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p>
            <a:fld id="{E8F12D86-93AC-45BB-B8CA-9542A3CF9355}" type="slidenum">
              <a:rPr lang="nl-BE" smtClean="0"/>
              <a:t>‹nr.›</a:t>
            </a:fld>
            <a:endParaRPr lang="nl-BE"/>
          </a:p>
        </p:txBody>
      </p:sp>
      <p:sp>
        <p:nvSpPr>
          <p:cNvPr id="9" name="Tijdelijke aanduiding voor tekst 7"/>
          <p:cNvSpPr>
            <a:spLocks noGrp="1"/>
          </p:cNvSpPr>
          <p:nvPr>
            <p:ph type="body" sz="quarter" idx="13" hasCustomPrompt="1"/>
          </p:nvPr>
        </p:nvSpPr>
        <p:spPr>
          <a:xfrm>
            <a:off x="5842800" y="0"/>
            <a:ext cx="2793600" cy="4179600"/>
          </a:xfrm>
          <a:solidFill>
            <a:schemeClr val="accent1"/>
          </a:solidFill>
        </p:spPr>
        <p:txBody>
          <a:bodyPr lIns="254160" tIns="975600" rIns="254160" bIns="288000" anchor="t" anchorCtr="0">
            <a:noAutofit/>
          </a:bodyPr>
          <a:lstStyle>
            <a:lvl1pPr>
              <a:buClr>
                <a:schemeClr val="tx2"/>
              </a:buClr>
              <a:defRPr sz="2300" baseline="0">
                <a:solidFill>
                  <a:schemeClr val="bg1"/>
                </a:solidFill>
              </a:defRPr>
            </a:lvl1pPr>
            <a:lvl2pPr>
              <a:buClr>
                <a:schemeClr val="tx2"/>
              </a:buClr>
              <a:defRPr sz="2300">
                <a:solidFill>
                  <a:schemeClr val="bg1"/>
                </a:solidFill>
              </a:defRPr>
            </a:lvl2pPr>
            <a:lvl3pPr>
              <a:buClr>
                <a:schemeClr val="bg1"/>
              </a:buClr>
              <a:defRPr sz="2300">
                <a:solidFill>
                  <a:schemeClr val="bg1"/>
                </a:solidFill>
              </a:defRPr>
            </a:lvl3pPr>
            <a:lvl4pPr>
              <a:buClr>
                <a:schemeClr val="bg1"/>
              </a:buClr>
              <a:defRPr sz="2300">
                <a:solidFill>
                  <a:schemeClr val="bg1"/>
                </a:solidFill>
              </a:defRPr>
            </a:lvl4pPr>
            <a:lvl5pPr>
              <a:buClr>
                <a:schemeClr val="bg1"/>
              </a:buClr>
              <a:defRPr sz="2300">
                <a:solidFill>
                  <a:schemeClr val="bg1"/>
                </a:solidFill>
              </a:defRPr>
            </a:lvl5pPr>
          </a:lstStyle>
          <a:p>
            <a:pPr lvl="0"/>
            <a:r>
              <a:rPr lang="nl-NL" dirty="0"/>
              <a:t>Voeg tekst toe of laat blanco.</a:t>
            </a:r>
            <a:br>
              <a:rPr lang="nl-NL" dirty="0"/>
            </a:br>
            <a:r>
              <a:rPr lang="nl-NL" dirty="0"/>
              <a:t>[ tabtoets aan het begin van een alinea = </a:t>
            </a:r>
            <a:r>
              <a:rPr lang="nl-NL" dirty="0" err="1"/>
              <a:t>subkopje</a:t>
            </a:r>
            <a:r>
              <a:rPr lang="nl-NL" dirty="0"/>
              <a:t>. </a:t>
            </a:r>
            <a:br>
              <a:rPr lang="nl-NL" dirty="0"/>
            </a:br>
            <a:r>
              <a:rPr lang="nl-NL" dirty="0" err="1"/>
              <a:t>shift+tab</a:t>
            </a:r>
            <a:r>
              <a:rPr lang="nl-NL" dirty="0"/>
              <a:t> = spring terug naar gewone tekstopmaak. ]</a:t>
            </a:r>
            <a:endParaRPr lang="nl-BE" dirty="0"/>
          </a:p>
        </p:txBody>
      </p:sp>
      <p:sp>
        <p:nvSpPr>
          <p:cNvPr id="2" name="Titel 1"/>
          <p:cNvSpPr>
            <a:spLocks noGrp="1"/>
          </p:cNvSpPr>
          <p:nvPr>
            <p:ph type="title" hasCustomPrompt="1"/>
          </p:nvPr>
        </p:nvSpPr>
        <p:spPr>
          <a:xfrm>
            <a:off x="762719" y="910800"/>
            <a:ext cx="4568400" cy="1143000"/>
          </a:xfrm>
        </p:spPr>
        <p:txBody>
          <a:bodyPr/>
          <a:lstStyle>
            <a:lvl1pPr>
              <a:defRPr/>
            </a:lvl1pPr>
          </a:lstStyle>
          <a:p>
            <a:r>
              <a:rPr lang="nl-NL" dirty="0"/>
              <a:t>Klik voor de titel van de </a:t>
            </a:r>
            <a:r>
              <a:rPr lang="nl-NL" dirty="0" err="1"/>
              <a:t>basisdia</a:t>
            </a:r>
            <a:r>
              <a:rPr lang="nl-NL" dirty="0"/>
              <a:t> met kadertekst</a:t>
            </a:r>
            <a:endParaRPr lang="nl-BE" dirty="0"/>
          </a:p>
        </p:txBody>
      </p:sp>
      <p:sp>
        <p:nvSpPr>
          <p:cNvPr id="3" name="Tijdelijke aanduiding voor inhoud 2"/>
          <p:cNvSpPr>
            <a:spLocks noGrp="1"/>
          </p:cNvSpPr>
          <p:nvPr>
            <p:ph idx="1"/>
          </p:nvPr>
        </p:nvSpPr>
        <p:spPr>
          <a:xfrm>
            <a:off x="1189520" y="1789201"/>
            <a:ext cx="4140000" cy="42320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11"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rgbClr val="2C3F48"/>
                </a:solidFill>
              </a:defRPr>
            </a:lvl1pPr>
          </a:lstStyle>
          <a:p>
            <a:r>
              <a:rPr lang="nl-BE"/>
              <a:t>30 april 2021</a:t>
            </a:r>
          </a:p>
        </p:txBody>
      </p:sp>
    </p:spTree>
    <p:extLst>
      <p:ext uri="{BB962C8B-B14F-4D97-AF65-F5344CB8AC3E}">
        <p14:creationId xmlns:p14="http://schemas.microsoft.com/office/powerpoint/2010/main" val="1277202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sisdia met zijkolom">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sp>
        <p:nvSpPr>
          <p:cNvPr id="5" name="Tijdelijke aanduiding voor voettekst 4"/>
          <p:cNvSpPr>
            <a:spLocks noGrp="1"/>
          </p:cNvSpPr>
          <p:nvPr>
            <p:ph type="ftr" sz="quarter" idx="11"/>
          </p:nvPr>
        </p:nvSpPr>
        <p:spPr/>
        <p:txBody>
          <a:body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p>
            <a:fld id="{E8F12D86-93AC-45BB-B8CA-9542A3CF9355}" type="slidenum">
              <a:rPr lang="nl-BE" smtClean="0"/>
              <a:t>‹nr.›</a:t>
            </a:fld>
            <a:endParaRPr lang="nl-BE"/>
          </a:p>
        </p:txBody>
      </p:sp>
      <p:sp>
        <p:nvSpPr>
          <p:cNvPr id="8" name="Tijdelijke aanduiding voor tekst 7"/>
          <p:cNvSpPr>
            <a:spLocks noGrp="1"/>
          </p:cNvSpPr>
          <p:nvPr>
            <p:ph type="body" sz="quarter" idx="13" hasCustomPrompt="1"/>
          </p:nvPr>
        </p:nvSpPr>
        <p:spPr>
          <a:xfrm>
            <a:off x="5155200" y="0"/>
            <a:ext cx="3988800" cy="6858000"/>
          </a:xfrm>
          <a:solidFill>
            <a:schemeClr val="accent1"/>
          </a:solidFill>
        </p:spPr>
        <p:txBody>
          <a:bodyPr lIns="687960" tIns="975600" rIns="507960" bIns="756000" anchor="t" anchorCtr="0">
            <a:noAutofit/>
          </a:bodyPr>
          <a:lstStyle>
            <a:lvl1pPr>
              <a:buClr>
                <a:schemeClr val="tx2"/>
              </a:buClr>
              <a:defRPr sz="2300">
                <a:solidFill>
                  <a:schemeClr val="bg1"/>
                </a:solidFill>
              </a:defRPr>
            </a:lvl1pPr>
            <a:lvl2pPr>
              <a:buClr>
                <a:schemeClr val="tx2"/>
              </a:buClr>
              <a:defRPr sz="2300">
                <a:solidFill>
                  <a:schemeClr val="bg1"/>
                </a:solidFill>
              </a:defRPr>
            </a:lvl2pPr>
            <a:lvl3pPr>
              <a:buClr>
                <a:schemeClr val="bg1"/>
              </a:buClr>
              <a:defRPr sz="2300">
                <a:solidFill>
                  <a:schemeClr val="bg1"/>
                </a:solidFill>
              </a:defRPr>
            </a:lvl3pPr>
            <a:lvl4pPr>
              <a:buClr>
                <a:schemeClr val="bg1"/>
              </a:buClr>
              <a:defRPr sz="2300">
                <a:solidFill>
                  <a:schemeClr val="bg1"/>
                </a:solidFill>
              </a:defRPr>
            </a:lvl4pPr>
            <a:lvl5pPr>
              <a:buClr>
                <a:schemeClr val="bg1"/>
              </a:buClr>
              <a:defRPr sz="2300">
                <a:solidFill>
                  <a:schemeClr val="bg1"/>
                </a:solidFill>
              </a:defRPr>
            </a:lvl5pPr>
          </a:lstStyle>
          <a:p>
            <a:pPr lvl="0"/>
            <a:r>
              <a:rPr lang="nl-NL" dirty="0"/>
              <a:t>Klik om tekst toe te voegen of laat blanco.</a:t>
            </a:r>
            <a:br>
              <a:rPr lang="nl-NL" dirty="0"/>
            </a:br>
            <a:r>
              <a:rPr lang="nl-NL" dirty="0"/>
              <a:t>[ tabtoets aan het begin van een alinea   = </a:t>
            </a:r>
            <a:r>
              <a:rPr lang="nl-NL" dirty="0" err="1"/>
              <a:t>subkopje</a:t>
            </a:r>
            <a:r>
              <a:rPr lang="nl-NL" dirty="0"/>
              <a:t>. </a:t>
            </a:r>
            <a:br>
              <a:rPr lang="nl-NL" dirty="0"/>
            </a:br>
            <a:r>
              <a:rPr lang="nl-NL" dirty="0" err="1"/>
              <a:t>shift+tab</a:t>
            </a:r>
            <a:r>
              <a:rPr lang="nl-NL" dirty="0"/>
              <a:t> = spring terug naar gewone tekstopmaak. ]</a:t>
            </a:r>
            <a:endParaRPr lang="nl-BE" dirty="0"/>
          </a:p>
        </p:txBody>
      </p:sp>
      <p:sp>
        <p:nvSpPr>
          <p:cNvPr id="11" name="Tijdelijke aanduiding voor tekst 7"/>
          <p:cNvSpPr>
            <a:spLocks noGrp="1"/>
          </p:cNvSpPr>
          <p:nvPr>
            <p:ph type="body" sz="quarter" idx="16" hasCustomPrompt="1"/>
          </p:nvPr>
        </p:nvSpPr>
        <p:spPr>
          <a:xfrm>
            <a:off x="4831200" y="0"/>
            <a:ext cx="784800" cy="6858000"/>
          </a:xfrm>
          <a:blipFill>
            <a:blip r:embed="rId3"/>
            <a:stretch>
              <a:fillRect/>
            </a:stretch>
          </a:blipFill>
        </p:spPr>
        <p:txBody>
          <a:bodyPr/>
          <a:lstStyle>
            <a:lvl1pPr marL="0" indent="0">
              <a:buNone/>
              <a:defRPr/>
            </a:lvl1pPr>
          </a:lstStyle>
          <a:p>
            <a:pPr lvl="0"/>
            <a:r>
              <a:rPr lang="nl-NL" dirty="0"/>
              <a:t> </a:t>
            </a:r>
            <a:endParaRPr lang="nl-BE" dirty="0"/>
          </a:p>
        </p:txBody>
      </p:sp>
      <p:sp>
        <p:nvSpPr>
          <p:cNvPr id="2" name="Titel 1"/>
          <p:cNvSpPr>
            <a:spLocks noGrp="1"/>
          </p:cNvSpPr>
          <p:nvPr>
            <p:ph type="title" hasCustomPrompt="1"/>
          </p:nvPr>
        </p:nvSpPr>
        <p:spPr>
          <a:xfrm>
            <a:off x="762719" y="910800"/>
            <a:ext cx="4060800" cy="1143000"/>
          </a:xfrm>
        </p:spPr>
        <p:txBody>
          <a:bodyPr/>
          <a:lstStyle>
            <a:lvl1pPr>
              <a:defRPr baseline="0"/>
            </a:lvl1pPr>
          </a:lstStyle>
          <a:p>
            <a:r>
              <a:rPr lang="nl-NL" dirty="0"/>
              <a:t>Klik voor de titel van de </a:t>
            </a:r>
            <a:r>
              <a:rPr lang="nl-NL" dirty="0" err="1"/>
              <a:t>basisdia</a:t>
            </a:r>
            <a:r>
              <a:rPr lang="nl-NL" dirty="0"/>
              <a:t> met zijkolom</a:t>
            </a:r>
            <a:endParaRPr lang="nl-BE" dirty="0"/>
          </a:p>
        </p:txBody>
      </p:sp>
      <p:sp>
        <p:nvSpPr>
          <p:cNvPr id="3" name="Tijdelijke aanduiding voor inhoud 2"/>
          <p:cNvSpPr>
            <a:spLocks noGrp="1"/>
          </p:cNvSpPr>
          <p:nvPr>
            <p:ph idx="1"/>
          </p:nvPr>
        </p:nvSpPr>
        <p:spPr>
          <a:xfrm>
            <a:off x="1189519" y="1789201"/>
            <a:ext cx="3632400" cy="42320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extLst>
      <p:ext uri="{BB962C8B-B14F-4D97-AF65-F5344CB8AC3E}">
        <p14:creationId xmlns:p14="http://schemas.microsoft.com/office/powerpoint/2010/main" val="1912138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asisdia met foto">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sp>
        <p:nvSpPr>
          <p:cNvPr id="5" name="Tijdelijke aanduiding voor voettekst 4"/>
          <p:cNvSpPr>
            <a:spLocks noGrp="1"/>
          </p:cNvSpPr>
          <p:nvPr>
            <p:ph type="ftr" sz="quarter" idx="11"/>
          </p:nvPr>
        </p:nvSpPr>
        <p:spPr/>
        <p:txBody>
          <a:body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p>
            <a:fld id="{E8F12D86-93AC-45BB-B8CA-9542A3CF9355}" type="slidenum">
              <a:rPr lang="nl-BE" smtClean="0"/>
              <a:t>‹nr.›</a:t>
            </a:fld>
            <a:endParaRPr lang="nl-BE"/>
          </a:p>
        </p:txBody>
      </p:sp>
      <p:sp>
        <p:nvSpPr>
          <p:cNvPr id="12" name="Tijdelijke aanduiding voor afbeelding 11"/>
          <p:cNvSpPr>
            <a:spLocks noGrp="1"/>
          </p:cNvSpPr>
          <p:nvPr>
            <p:ph type="pic" sz="quarter" idx="15" hasCustomPrompt="1"/>
          </p:nvPr>
        </p:nvSpPr>
        <p:spPr>
          <a:xfrm>
            <a:off x="5155200" y="0"/>
            <a:ext cx="3988800" cy="6858000"/>
          </a:xfrm>
          <a:solidFill>
            <a:schemeClr val="bg2">
              <a:lumMod val="90000"/>
            </a:schemeClr>
          </a:solidFill>
        </p:spPr>
        <p:txBody>
          <a:bodyPr anchor="ctr" anchorCtr="0">
            <a:noAutofit/>
          </a:bodyPr>
          <a:lstStyle>
            <a:lvl1pPr marL="0" indent="0" algn="ctr">
              <a:buNone/>
              <a:defRPr>
                <a:solidFill>
                  <a:schemeClr val="tx1">
                    <a:lumMod val="50000"/>
                    <a:lumOff val="50000"/>
                  </a:schemeClr>
                </a:solidFill>
              </a:defRPr>
            </a:lvl1pPr>
          </a:lstStyle>
          <a:p>
            <a:r>
              <a:rPr lang="nl-BE" dirty="0"/>
              <a:t>Klik hier </a:t>
            </a:r>
            <a:br>
              <a:rPr lang="nl-BE" dirty="0"/>
            </a:br>
            <a:r>
              <a:rPr lang="nl-BE" dirty="0"/>
              <a:t>om een </a:t>
            </a:r>
            <a:br>
              <a:rPr lang="nl-BE" dirty="0"/>
            </a:br>
            <a:br>
              <a:rPr lang="nl-BE" dirty="0"/>
            </a:br>
            <a:r>
              <a:rPr lang="nl-BE" dirty="0"/>
              <a:t>afbeelding </a:t>
            </a:r>
            <a:br>
              <a:rPr lang="nl-BE" dirty="0"/>
            </a:br>
            <a:r>
              <a:rPr lang="nl-BE" dirty="0"/>
              <a:t>in te voegen</a:t>
            </a:r>
          </a:p>
        </p:txBody>
      </p:sp>
      <p:sp>
        <p:nvSpPr>
          <p:cNvPr id="9" name="Tijdelijke aanduiding voor tekst 7"/>
          <p:cNvSpPr>
            <a:spLocks noGrp="1"/>
          </p:cNvSpPr>
          <p:nvPr>
            <p:ph type="body" sz="quarter" idx="16" hasCustomPrompt="1"/>
          </p:nvPr>
        </p:nvSpPr>
        <p:spPr>
          <a:xfrm>
            <a:off x="4831200" y="0"/>
            <a:ext cx="784800" cy="6858000"/>
          </a:xfrm>
          <a:blipFill>
            <a:blip r:embed="rId3"/>
            <a:stretch>
              <a:fillRect/>
            </a:stretch>
          </a:blipFill>
        </p:spPr>
        <p:txBody>
          <a:bodyPr/>
          <a:lstStyle>
            <a:lvl1pPr marL="0" indent="0">
              <a:buNone/>
              <a:defRPr/>
            </a:lvl1pPr>
          </a:lstStyle>
          <a:p>
            <a:pPr lvl="0"/>
            <a:r>
              <a:rPr lang="nl-NL" dirty="0"/>
              <a:t> </a:t>
            </a:r>
            <a:endParaRPr lang="nl-BE" dirty="0"/>
          </a:p>
        </p:txBody>
      </p:sp>
      <p:sp>
        <p:nvSpPr>
          <p:cNvPr id="2" name="Titel 1"/>
          <p:cNvSpPr>
            <a:spLocks noGrp="1"/>
          </p:cNvSpPr>
          <p:nvPr>
            <p:ph type="title" hasCustomPrompt="1"/>
          </p:nvPr>
        </p:nvSpPr>
        <p:spPr>
          <a:xfrm>
            <a:off x="762719" y="910800"/>
            <a:ext cx="4060800" cy="1143000"/>
          </a:xfrm>
        </p:spPr>
        <p:txBody>
          <a:bodyPr/>
          <a:lstStyle>
            <a:lvl1pPr>
              <a:defRPr/>
            </a:lvl1pPr>
          </a:lstStyle>
          <a:p>
            <a:r>
              <a:rPr lang="nl-NL" dirty="0"/>
              <a:t>Klik voor de titel van de </a:t>
            </a:r>
            <a:r>
              <a:rPr lang="nl-NL" dirty="0" err="1"/>
              <a:t>basisdia</a:t>
            </a:r>
            <a:r>
              <a:rPr lang="nl-NL" dirty="0"/>
              <a:t> met foto</a:t>
            </a:r>
            <a:endParaRPr lang="nl-BE" dirty="0"/>
          </a:p>
        </p:txBody>
      </p:sp>
      <p:sp>
        <p:nvSpPr>
          <p:cNvPr id="3" name="Tijdelijke aanduiding voor inhoud 2"/>
          <p:cNvSpPr>
            <a:spLocks noGrp="1"/>
          </p:cNvSpPr>
          <p:nvPr>
            <p:ph idx="1"/>
          </p:nvPr>
        </p:nvSpPr>
        <p:spPr>
          <a:xfrm>
            <a:off x="1189519" y="1789201"/>
            <a:ext cx="3632400" cy="42320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Tree>
    <p:extLst>
      <p:ext uri="{BB962C8B-B14F-4D97-AF65-F5344CB8AC3E}">
        <p14:creationId xmlns:p14="http://schemas.microsoft.com/office/powerpoint/2010/main" val="18338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uzzel">
    <p:spTree>
      <p:nvGrpSpPr>
        <p:cNvPr id="1" name=""/>
        <p:cNvGrpSpPr/>
        <p:nvPr/>
      </p:nvGrpSpPr>
      <p:grpSpPr>
        <a:xfrm>
          <a:off x="0" y="0"/>
          <a:ext cx="0" cy="0"/>
          <a:chOff x="0" y="0"/>
          <a:chExt cx="0" cy="0"/>
        </a:xfrm>
      </p:grpSpPr>
      <p:pic>
        <p:nvPicPr>
          <p:cNvPr id="4"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7600" y="1900800"/>
            <a:ext cx="8129033" cy="4191009"/>
          </a:xfrm>
          <a:prstGeom prst="rect">
            <a:avLst/>
          </a:prstGeom>
        </p:spPr>
      </p:pic>
      <p:pic>
        <p:nvPicPr>
          <p:cNvPr id="7" name="Afbeelding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9449" y="6295886"/>
            <a:ext cx="8177801" cy="289561"/>
          </a:xfrm>
          <a:prstGeom prst="rect">
            <a:avLst/>
          </a:prstGeom>
        </p:spPr>
      </p:pic>
      <p:sp>
        <p:nvSpPr>
          <p:cNvPr id="2" name="Titel 1"/>
          <p:cNvSpPr>
            <a:spLocks noGrp="1"/>
          </p:cNvSpPr>
          <p:nvPr>
            <p:ph type="title" hasCustomPrompt="1"/>
          </p:nvPr>
        </p:nvSpPr>
        <p:spPr>
          <a:xfrm>
            <a:off x="483789" y="910800"/>
            <a:ext cx="8152843" cy="573984"/>
          </a:xfrm>
        </p:spPr>
        <p:txBody>
          <a:bodyPr/>
          <a:lstStyle>
            <a:lvl1pPr>
              <a:defRPr baseline="0"/>
            </a:lvl1pPr>
          </a:lstStyle>
          <a:p>
            <a:r>
              <a:rPr lang="nl-NL" dirty="0"/>
              <a:t>Klik voor de titel van de </a:t>
            </a:r>
            <a:r>
              <a:rPr lang="nl-NL" dirty="0" err="1"/>
              <a:t>puzzeldia</a:t>
            </a:r>
            <a:endParaRPr lang="nl-BE" dirty="0"/>
          </a:p>
        </p:txBody>
      </p:sp>
      <p:sp>
        <p:nvSpPr>
          <p:cNvPr id="5" name="Tijdelijke aanduiding voor voettekst 4"/>
          <p:cNvSpPr>
            <a:spLocks noGrp="1"/>
          </p:cNvSpPr>
          <p:nvPr>
            <p:ph type="ftr" sz="quarter" idx="11"/>
          </p:nvPr>
        </p:nvSpPr>
        <p:spPr/>
        <p:txBody>
          <a:body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p>
            <a:fld id="{E8F12D86-93AC-45BB-B8CA-9542A3CF9355}" type="slidenum">
              <a:rPr lang="nl-BE" smtClean="0"/>
              <a:t>‹nr.›</a:t>
            </a:fld>
            <a:endParaRPr lang="nl-BE"/>
          </a:p>
        </p:txBody>
      </p:sp>
      <p:sp>
        <p:nvSpPr>
          <p:cNvPr id="10" name="Tijdelijke aanduiding voor tekst 9"/>
          <p:cNvSpPr>
            <a:spLocks noGrp="1"/>
          </p:cNvSpPr>
          <p:nvPr>
            <p:ph type="body" sz="quarter" idx="13" hasCustomPrompt="1"/>
          </p:nvPr>
        </p:nvSpPr>
        <p:spPr>
          <a:xfrm>
            <a:off x="507600" y="1900800"/>
            <a:ext cx="2718000" cy="2095200"/>
          </a:xfrm>
        </p:spPr>
        <p:txBody>
          <a:bodyPr lIns="381600" tIns="349200" rIns="381600" bIns="349200" anchor="ctr" anchorCtr="0">
            <a:noAutofit/>
          </a:bodyPr>
          <a:lstStyle>
            <a:lvl1pPr>
              <a:spcBef>
                <a:spcPts val="0"/>
              </a:spcBef>
              <a:buClr>
                <a:schemeClr val="tx2"/>
              </a:buClr>
              <a:defRPr b="1" spc="0" baseline="0">
                <a:solidFill>
                  <a:schemeClr val="bg1"/>
                </a:solidFill>
              </a:defRPr>
            </a:lvl1pPr>
            <a:lvl2pPr>
              <a:spcBef>
                <a:spcPts val="0"/>
              </a:spcBef>
              <a:buClr>
                <a:schemeClr val="tx2"/>
              </a:buClr>
              <a:defRPr sz="3000">
                <a:solidFill>
                  <a:schemeClr val="bg1"/>
                </a:solidFill>
              </a:defRPr>
            </a:lvl2pPr>
            <a:lvl3pPr>
              <a:spcBef>
                <a:spcPts val="0"/>
              </a:spcBef>
              <a:buClr>
                <a:schemeClr val="tx2"/>
              </a:buClr>
              <a:defRPr sz="1200">
                <a:solidFill>
                  <a:schemeClr val="bg1"/>
                </a:solidFill>
              </a:defRPr>
            </a:lvl3pPr>
            <a:lvl4pPr>
              <a:spcBef>
                <a:spcPts val="0"/>
              </a:spcBef>
              <a:defRPr sz="1200">
                <a:solidFill>
                  <a:schemeClr val="bg1"/>
                </a:solidFill>
              </a:defRPr>
            </a:lvl4pPr>
            <a:lvl5pPr>
              <a:spcBef>
                <a:spcPts val="0"/>
              </a:spcBef>
              <a:defRPr sz="1200">
                <a:solidFill>
                  <a:schemeClr val="bg1"/>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12" name="Tijdelijke aanduiding voor tekst 9"/>
          <p:cNvSpPr>
            <a:spLocks noGrp="1"/>
          </p:cNvSpPr>
          <p:nvPr>
            <p:ph type="body" sz="quarter" idx="14" hasCustomPrompt="1"/>
          </p:nvPr>
        </p:nvSpPr>
        <p:spPr>
          <a:xfrm>
            <a:off x="3225717" y="1900800"/>
            <a:ext cx="2692800" cy="2095200"/>
          </a:xfrm>
        </p:spPr>
        <p:txBody>
          <a:bodyPr lIns="381600" tIns="349200" rIns="381600" bIns="349200" anchor="ctr" anchorCtr="0">
            <a:noAutofit/>
          </a:bodyPr>
          <a:lstStyle>
            <a:lvl1pPr>
              <a:spcBef>
                <a:spcPts val="0"/>
              </a:spcBef>
              <a:buClr>
                <a:schemeClr val="accent3"/>
              </a:buClr>
              <a:defRPr b="1" spc="0" baseline="0">
                <a:solidFill>
                  <a:schemeClr val="bg1"/>
                </a:solidFill>
              </a:defRPr>
            </a:lvl1pPr>
            <a:lvl2pPr>
              <a:spcBef>
                <a:spcPts val="0"/>
              </a:spcBef>
              <a:buClr>
                <a:schemeClr val="accent3"/>
              </a:buClr>
              <a:defRPr sz="3000">
                <a:solidFill>
                  <a:schemeClr val="bg1"/>
                </a:solidFill>
              </a:defRPr>
            </a:lvl2pPr>
            <a:lvl3pPr>
              <a:spcBef>
                <a:spcPts val="0"/>
              </a:spcBef>
              <a:buClr>
                <a:schemeClr val="accent3"/>
              </a:buClr>
              <a:defRPr sz="1200">
                <a:solidFill>
                  <a:schemeClr val="bg1"/>
                </a:solidFill>
              </a:defRPr>
            </a:lvl3pPr>
            <a:lvl4pPr>
              <a:spcBef>
                <a:spcPts val="0"/>
              </a:spcBef>
              <a:buClr>
                <a:schemeClr val="accent3"/>
              </a:buClr>
              <a:defRPr sz="1200">
                <a:solidFill>
                  <a:schemeClr val="bg1"/>
                </a:solidFill>
              </a:defRPr>
            </a:lvl4pPr>
            <a:lvl5pPr>
              <a:spcBef>
                <a:spcPts val="0"/>
              </a:spcBef>
              <a:buClr>
                <a:schemeClr val="accent3"/>
              </a:buClr>
              <a:defRPr sz="1200">
                <a:solidFill>
                  <a:schemeClr val="bg1"/>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13" name="Tijdelijke aanduiding voor tekst 9"/>
          <p:cNvSpPr>
            <a:spLocks noGrp="1"/>
          </p:cNvSpPr>
          <p:nvPr>
            <p:ph type="body" sz="quarter" idx="15" hasCustomPrompt="1"/>
          </p:nvPr>
        </p:nvSpPr>
        <p:spPr>
          <a:xfrm>
            <a:off x="5918633" y="1900800"/>
            <a:ext cx="2718000" cy="2095200"/>
          </a:xfrm>
        </p:spPr>
        <p:txBody>
          <a:bodyPr lIns="381600" tIns="349200" rIns="381600" bIns="349200" anchor="ctr" anchorCtr="0">
            <a:noAutofit/>
          </a:bodyPr>
          <a:lstStyle>
            <a:lvl1pPr>
              <a:spcBef>
                <a:spcPts val="0"/>
              </a:spcBef>
              <a:buClr>
                <a:schemeClr val="accent4"/>
              </a:buClr>
              <a:defRPr b="1" spc="0" baseline="0">
                <a:solidFill>
                  <a:schemeClr val="tx2"/>
                </a:solidFill>
              </a:defRPr>
            </a:lvl1pPr>
            <a:lvl2pPr>
              <a:spcBef>
                <a:spcPts val="0"/>
              </a:spcBef>
              <a:buClr>
                <a:schemeClr val="accent4"/>
              </a:buClr>
              <a:defRPr sz="3000">
                <a:solidFill>
                  <a:schemeClr val="tx2"/>
                </a:solidFill>
              </a:defRPr>
            </a:lvl2pPr>
            <a:lvl3pPr>
              <a:spcBef>
                <a:spcPts val="0"/>
              </a:spcBef>
              <a:buClr>
                <a:schemeClr val="accent4"/>
              </a:buClr>
              <a:defRPr sz="1200">
                <a:solidFill>
                  <a:schemeClr val="tx2"/>
                </a:solidFill>
              </a:defRPr>
            </a:lvl3pPr>
            <a:lvl4pPr>
              <a:spcBef>
                <a:spcPts val="0"/>
              </a:spcBef>
              <a:buClr>
                <a:schemeClr val="accent4"/>
              </a:buClr>
              <a:defRPr sz="1200">
                <a:solidFill>
                  <a:schemeClr val="tx2"/>
                </a:solidFill>
              </a:defRPr>
            </a:lvl4pPr>
            <a:lvl5pPr>
              <a:spcBef>
                <a:spcPts val="0"/>
              </a:spcBef>
              <a:buClr>
                <a:schemeClr val="accent4"/>
              </a:buClr>
              <a:defRPr sz="1200">
                <a:solidFill>
                  <a:schemeClr val="tx2"/>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14" name="Tijdelijke aanduiding voor tekst 9"/>
          <p:cNvSpPr>
            <a:spLocks noGrp="1"/>
          </p:cNvSpPr>
          <p:nvPr>
            <p:ph type="body" sz="quarter" idx="16" hasCustomPrompt="1"/>
          </p:nvPr>
        </p:nvSpPr>
        <p:spPr>
          <a:xfrm>
            <a:off x="507600" y="3996609"/>
            <a:ext cx="2718000" cy="2095200"/>
          </a:xfrm>
        </p:spPr>
        <p:txBody>
          <a:bodyPr lIns="381600" tIns="349200" rIns="381600" bIns="349200" anchor="ctr" anchorCtr="0">
            <a:noAutofit/>
          </a:bodyPr>
          <a:lstStyle>
            <a:lvl1pPr>
              <a:spcBef>
                <a:spcPts val="0"/>
              </a:spcBef>
              <a:buClr>
                <a:schemeClr val="accent4"/>
              </a:buClr>
              <a:defRPr b="1" spc="0" baseline="0">
                <a:solidFill>
                  <a:schemeClr val="tx2"/>
                </a:solidFill>
              </a:defRPr>
            </a:lvl1pPr>
            <a:lvl2pPr>
              <a:spcBef>
                <a:spcPts val="0"/>
              </a:spcBef>
              <a:buClr>
                <a:schemeClr val="accent4"/>
              </a:buClr>
              <a:defRPr sz="3000">
                <a:solidFill>
                  <a:schemeClr val="tx2"/>
                </a:solidFill>
              </a:defRPr>
            </a:lvl2pPr>
            <a:lvl3pPr>
              <a:spcBef>
                <a:spcPts val="0"/>
              </a:spcBef>
              <a:buClr>
                <a:schemeClr val="accent4"/>
              </a:buClr>
              <a:defRPr sz="1200">
                <a:solidFill>
                  <a:schemeClr val="tx2"/>
                </a:solidFill>
              </a:defRPr>
            </a:lvl3pPr>
            <a:lvl4pPr>
              <a:spcBef>
                <a:spcPts val="0"/>
              </a:spcBef>
              <a:buClr>
                <a:schemeClr val="accent4"/>
              </a:buClr>
              <a:defRPr sz="1200">
                <a:solidFill>
                  <a:schemeClr val="tx2"/>
                </a:solidFill>
              </a:defRPr>
            </a:lvl4pPr>
            <a:lvl5pPr>
              <a:spcBef>
                <a:spcPts val="0"/>
              </a:spcBef>
              <a:buClr>
                <a:schemeClr val="accent4"/>
              </a:buClr>
              <a:defRPr sz="1200">
                <a:solidFill>
                  <a:schemeClr val="tx2"/>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15" name="Tijdelijke aanduiding voor tekst 9"/>
          <p:cNvSpPr>
            <a:spLocks noGrp="1"/>
          </p:cNvSpPr>
          <p:nvPr>
            <p:ph type="body" sz="quarter" idx="17" hasCustomPrompt="1"/>
          </p:nvPr>
        </p:nvSpPr>
        <p:spPr>
          <a:xfrm>
            <a:off x="3225717" y="3996609"/>
            <a:ext cx="2692800" cy="2095200"/>
          </a:xfrm>
        </p:spPr>
        <p:txBody>
          <a:bodyPr lIns="381600" tIns="349200" rIns="381600" bIns="349200" anchor="ctr" anchorCtr="0">
            <a:noAutofit/>
          </a:bodyPr>
          <a:lstStyle>
            <a:lvl1pPr>
              <a:spcBef>
                <a:spcPts val="0"/>
              </a:spcBef>
              <a:buClr>
                <a:schemeClr val="accent6"/>
              </a:buClr>
              <a:defRPr b="1" spc="0" baseline="0">
                <a:solidFill>
                  <a:schemeClr val="bg1"/>
                </a:solidFill>
              </a:defRPr>
            </a:lvl1pPr>
            <a:lvl2pPr>
              <a:spcBef>
                <a:spcPts val="0"/>
              </a:spcBef>
              <a:buClr>
                <a:schemeClr val="accent6"/>
              </a:buClr>
              <a:defRPr sz="3000">
                <a:solidFill>
                  <a:schemeClr val="bg1"/>
                </a:solidFill>
              </a:defRPr>
            </a:lvl2pPr>
            <a:lvl3pPr>
              <a:spcBef>
                <a:spcPts val="0"/>
              </a:spcBef>
              <a:buClr>
                <a:schemeClr val="accent6"/>
              </a:buClr>
              <a:defRPr sz="1200">
                <a:solidFill>
                  <a:schemeClr val="bg1"/>
                </a:solidFill>
              </a:defRPr>
            </a:lvl3pPr>
            <a:lvl4pPr>
              <a:spcBef>
                <a:spcPts val="0"/>
              </a:spcBef>
              <a:buClr>
                <a:schemeClr val="accent6"/>
              </a:buClr>
              <a:defRPr sz="1200">
                <a:solidFill>
                  <a:schemeClr val="bg1"/>
                </a:solidFill>
              </a:defRPr>
            </a:lvl4pPr>
            <a:lvl5pPr>
              <a:spcBef>
                <a:spcPts val="0"/>
              </a:spcBef>
              <a:buClr>
                <a:schemeClr val="accent6"/>
              </a:buClr>
              <a:defRPr sz="1200">
                <a:solidFill>
                  <a:schemeClr val="bg1"/>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16" name="Tijdelijke aanduiding voor tekst 9"/>
          <p:cNvSpPr>
            <a:spLocks noGrp="1"/>
          </p:cNvSpPr>
          <p:nvPr>
            <p:ph type="body" sz="quarter" idx="18" hasCustomPrompt="1"/>
          </p:nvPr>
        </p:nvSpPr>
        <p:spPr>
          <a:xfrm>
            <a:off x="5918633" y="3996609"/>
            <a:ext cx="2718000" cy="2095200"/>
          </a:xfrm>
        </p:spPr>
        <p:txBody>
          <a:bodyPr lIns="381600" tIns="349200" rIns="381600" bIns="349200" anchor="ctr" anchorCtr="0">
            <a:noAutofit/>
          </a:bodyPr>
          <a:lstStyle>
            <a:lvl1pPr>
              <a:spcBef>
                <a:spcPts val="0"/>
              </a:spcBef>
              <a:buClr>
                <a:schemeClr val="accent3"/>
              </a:buClr>
              <a:defRPr b="1" spc="0" baseline="0">
                <a:solidFill>
                  <a:schemeClr val="bg1"/>
                </a:solidFill>
              </a:defRPr>
            </a:lvl1pPr>
            <a:lvl2pPr>
              <a:spcBef>
                <a:spcPts val="0"/>
              </a:spcBef>
              <a:buClr>
                <a:schemeClr val="accent3"/>
              </a:buClr>
              <a:defRPr sz="3000">
                <a:solidFill>
                  <a:schemeClr val="bg1"/>
                </a:solidFill>
              </a:defRPr>
            </a:lvl2pPr>
            <a:lvl3pPr>
              <a:spcBef>
                <a:spcPts val="0"/>
              </a:spcBef>
              <a:buClr>
                <a:schemeClr val="accent3"/>
              </a:buClr>
              <a:defRPr sz="1200">
                <a:solidFill>
                  <a:schemeClr val="bg1"/>
                </a:solidFill>
              </a:defRPr>
            </a:lvl3pPr>
            <a:lvl4pPr>
              <a:spcBef>
                <a:spcPts val="0"/>
              </a:spcBef>
              <a:buClr>
                <a:schemeClr val="accent3"/>
              </a:buClr>
              <a:defRPr sz="1200">
                <a:solidFill>
                  <a:schemeClr val="bg1"/>
                </a:solidFill>
              </a:defRPr>
            </a:lvl4pPr>
            <a:lvl5pPr>
              <a:spcBef>
                <a:spcPts val="0"/>
              </a:spcBef>
              <a:buClr>
                <a:schemeClr val="accent3"/>
              </a:buClr>
              <a:defRPr sz="1200">
                <a:solidFill>
                  <a:schemeClr val="bg1"/>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18"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rgbClr val="2C3F48"/>
                </a:solidFill>
              </a:defRPr>
            </a:lvl1pPr>
          </a:lstStyle>
          <a:p>
            <a:r>
              <a:rPr lang="nl-BE"/>
              <a:t>30 april 2021</a:t>
            </a:r>
          </a:p>
        </p:txBody>
      </p:sp>
    </p:spTree>
    <p:extLst>
      <p:ext uri="{BB962C8B-B14F-4D97-AF65-F5344CB8AC3E}">
        <p14:creationId xmlns:p14="http://schemas.microsoft.com/office/powerpoint/2010/main" val="157603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zzel met f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2"/>
          </p:nvPr>
        </p:nvSpPr>
        <p:spPr/>
        <p:txBody>
          <a:bodyPr/>
          <a:lstStyle>
            <a:lvl1pPr>
              <a:defRPr>
                <a:solidFill>
                  <a:schemeClr val="bg1"/>
                </a:solidFill>
              </a:defRPr>
            </a:lvl1pPr>
          </a:lstStyle>
          <a:p>
            <a:fld id="{E8F12D86-93AC-45BB-B8CA-9542A3CF9355}" type="slidenum">
              <a:rPr lang="nl-BE" smtClean="0"/>
              <a:pPr/>
              <a:t>‹nr.›</a:t>
            </a:fld>
            <a:endParaRPr lang="nl-BE"/>
          </a:p>
        </p:txBody>
      </p:sp>
      <p:pic>
        <p:nvPicPr>
          <p:cNvPr id="7" name="Afbeelding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8800" y="6295886"/>
            <a:ext cx="8177801" cy="289561"/>
          </a:xfrm>
          <a:prstGeom prst="rect">
            <a:avLst/>
          </a:prstGeom>
        </p:spPr>
      </p:pic>
      <p:sp>
        <p:nvSpPr>
          <p:cNvPr id="4" name="Tijdelijke aanduiding voor voettekst 3"/>
          <p:cNvSpPr>
            <a:spLocks noGrp="1"/>
          </p:cNvSpPr>
          <p:nvPr>
            <p:ph type="ftr" sz="quarter" idx="11"/>
          </p:nvPr>
        </p:nvSpPr>
        <p:spPr/>
        <p:txBody>
          <a:bodyPr/>
          <a:lstStyle>
            <a:lvl1pPr algn="l">
              <a:defRPr>
                <a:solidFill>
                  <a:schemeClr val="bg1"/>
                </a:solidFill>
              </a:defRPr>
            </a:lvl1pPr>
          </a:lstStyle>
          <a:p>
            <a:r>
              <a:rPr lang="nl-BE"/>
              <a:t>Taskforce Wonen en Opvang - Cijfers Daklozentelling</a:t>
            </a:r>
            <a:endParaRPr lang="nl-BE" dirty="0"/>
          </a:p>
        </p:txBody>
      </p:sp>
      <p:sp>
        <p:nvSpPr>
          <p:cNvPr id="17" name="Tijdelijke aanduiding voor tekst 9"/>
          <p:cNvSpPr>
            <a:spLocks noGrp="1"/>
          </p:cNvSpPr>
          <p:nvPr>
            <p:ph type="body" sz="quarter" idx="13" hasCustomPrompt="1"/>
          </p:nvPr>
        </p:nvSpPr>
        <p:spPr>
          <a:xfrm>
            <a:off x="507600" y="1900800"/>
            <a:ext cx="2934000" cy="2098800"/>
          </a:xfrm>
          <a:blipFill>
            <a:blip r:embed="rId4"/>
            <a:stretch>
              <a:fillRect/>
            </a:stretch>
          </a:blipFill>
        </p:spPr>
        <p:txBody>
          <a:bodyPr lIns="381600" tIns="349200" rIns="597600" bIns="349200" anchor="ctr" anchorCtr="0">
            <a:noAutofit/>
          </a:bodyPr>
          <a:lstStyle>
            <a:lvl1pPr>
              <a:spcBef>
                <a:spcPts val="0"/>
              </a:spcBef>
              <a:buClr>
                <a:schemeClr val="tx2"/>
              </a:buClr>
              <a:defRPr b="1" spc="0" baseline="0">
                <a:solidFill>
                  <a:schemeClr val="bg1"/>
                </a:solidFill>
              </a:defRPr>
            </a:lvl1pPr>
            <a:lvl2pPr>
              <a:spcBef>
                <a:spcPts val="0"/>
              </a:spcBef>
              <a:buClr>
                <a:schemeClr val="tx2"/>
              </a:buClr>
              <a:defRPr sz="3000">
                <a:solidFill>
                  <a:schemeClr val="bg1"/>
                </a:solidFill>
              </a:defRPr>
            </a:lvl2pPr>
            <a:lvl3pPr>
              <a:spcBef>
                <a:spcPts val="0"/>
              </a:spcBef>
              <a:buClr>
                <a:schemeClr val="tx2"/>
              </a:buClr>
              <a:defRPr sz="1200">
                <a:solidFill>
                  <a:schemeClr val="bg1"/>
                </a:solidFill>
              </a:defRPr>
            </a:lvl3pPr>
            <a:lvl4pPr>
              <a:spcBef>
                <a:spcPts val="0"/>
              </a:spcBef>
              <a:defRPr sz="1200">
                <a:solidFill>
                  <a:schemeClr val="bg1"/>
                </a:solidFill>
              </a:defRPr>
            </a:lvl4pPr>
            <a:lvl5pPr>
              <a:spcBef>
                <a:spcPts val="0"/>
              </a:spcBef>
              <a:defRPr sz="1200">
                <a:solidFill>
                  <a:schemeClr val="bg1"/>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19" name="Tijdelijke aanduiding voor tekst 9"/>
          <p:cNvSpPr>
            <a:spLocks noGrp="1"/>
          </p:cNvSpPr>
          <p:nvPr>
            <p:ph type="body" sz="quarter" idx="17" hasCustomPrompt="1"/>
          </p:nvPr>
        </p:nvSpPr>
        <p:spPr>
          <a:xfrm>
            <a:off x="3009600" y="3996609"/>
            <a:ext cx="2908800" cy="2098800"/>
          </a:xfrm>
          <a:blipFill>
            <a:blip r:embed="rId5"/>
            <a:stretch>
              <a:fillRect/>
            </a:stretch>
          </a:blipFill>
        </p:spPr>
        <p:txBody>
          <a:bodyPr lIns="597600" tIns="349200" rIns="381600" bIns="349200" anchor="ctr" anchorCtr="0">
            <a:noAutofit/>
          </a:bodyPr>
          <a:lstStyle>
            <a:lvl1pPr>
              <a:spcBef>
                <a:spcPts val="0"/>
              </a:spcBef>
              <a:buClr>
                <a:schemeClr val="accent6"/>
              </a:buClr>
              <a:defRPr b="1" spc="0" baseline="0">
                <a:solidFill>
                  <a:schemeClr val="bg1"/>
                </a:solidFill>
              </a:defRPr>
            </a:lvl1pPr>
            <a:lvl2pPr>
              <a:spcBef>
                <a:spcPts val="0"/>
              </a:spcBef>
              <a:buClr>
                <a:schemeClr val="accent6"/>
              </a:buClr>
              <a:defRPr sz="3000">
                <a:solidFill>
                  <a:schemeClr val="bg1"/>
                </a:solidFill>
              </a:defRPr>
            </a:lvl2pPr>
            <a:lvl3pPr>
              <a:spcBef>
                <a:spcPts val="0"/>
              </a:spcBef>
              <a:buClr>
                <a:schemeClr val="accent6"/>
              </a:buClr>
              <a:defRPr sz="1200">
                <a:solidFill>
                  <a:schemeClr val="bg1"/>
                </a:solidFill>
              </a:defRPr>
            </a:lvl3pPr>
            <a:lvl4pPr>
              <a:spcBef>
                <a:spcPts val="0"/>
              </a:spcBef>
              <a:buClr>
                <a:schemeClr val="accent6"/>
              </a:buClr>
              <a:defRPr sz="1200">
                <a:solidFill>
                  <a:schemeClr val="bg1"/>
                </a:solidFill>
              </a:defRPr>
            </a:lvl4pPr>
            <a:lvl5pPr>
              <a:spcBef>
                <a:spcPts val="0"/>
              </a:spcBef>
              <a:buClr>
                <a:schemeClr val="accent6"/>
              </a:buClr>
              <a:defRPr sz="1200">
                <a:solidFill>
                  <a:schemeClr val="bg1"/>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22" name="Tijdelijke aanduiding voor tekst 9"/>
          <p:cNvSpPr>
            <a:spLocks noGrp="1"/>
          </p:cNvSpPr>
          <p:nvPr>
            <p:ph type="body" sz="quarter" idx="18" hasCustomPrompt="1"/>
          </p:nvPr>
        </p:nvSpPr>
        <p:spPr>
          <a:xfrm>
            <a:off x="5918633" y="1900800"/>
            <a:ext cx="2718000" cy="2311200"/>
          </a:xfrm>
          <a:blipFill>
            <a:blip r:embed="rId6"/>
            <a:stretch>
              <a:fillRect/>
            </a:stretch>
          </a:blipFill>
        </p:spPr>
        <p:txBody>
          <a:bodyPr lIns="381600" tIns="349200" rIns="381600" bIns="565200" anchor="ctr" anchorCtr="0">
            <a:noAutofit/>
          </a:bodyPr>
          <a:lstStyle>
            <a:lvl1pPr>
              <a:spcBef>
                <a:spcPts val="0"/>
              </a:spcBef>
              <a:buClr>
                <a:schemeClr val="accent4"/>
              </a:buClr>
              <a:defRPr b="1" spc="0" baseline="0">
                <a:solidFill>
                  <a:schemeClr val="tx2"/>
                </a:solidFill>
              </a:defRPr>
            </a:lvl1pPr>
            <a:lvl2pPr>
              <a:spcBef>
                <a:spcPts val="0"/>
              </a:spcBef>
              <a:buClr>
                <a:schemeClr val="accent4"/>
              </a:buClr>
              <a:defRPr sz="3000">
                <a:solidFill>
                  <a:schemeClr val="tx2"/>
                </a:solidFill>
              </a:defRPr>
            </a:lvl2pPr>
            <a:lvl3pPr>
              <a:spcBef>
                <a:spcPts val="0"/>
              </a:spcBef>
              <a:buClr>
                <a:schemeClr val="accent4"/>
              </a:buClr>
              <a:defRPr sz="1200">
                <a:solidFill>
                  <a:schemeClr val="tx2"/>
                </a:solidFill>
              </a:defRPr>
            </a:lvl3pPr>
            <a:lvl4pPr>
              <a:spcBef>
                <a:spcPts val="0"/>
              </a:spcBef>
              <a:buClr>
                <a:schemeClr val="accent4"/>
              </a:buClr>
              <a:defRPr sz="1200">
                <a:solidFill>
                  <a:schemeClr val="tx2"/>
                </a:solidFill>
              </a:defRPr>
            </a:lvl4pPr>
            <a:lvl5pPr>
              <a:spcBef>
                <a:spcPts val="0"/>
              </a:spcBef>
              <a:buClr>
                <a:schemeClr val="accent4"/>
              </a:buClr>
              <a:defRPr sz="1200">
                <a:solidFill>
                  <a:schemeClr val="tx2"/>
                </a:solidFill>
              </a:defRPr>
            </a:lvl5pPr>
          </a:lstStyle>
          <a:p>
            <a:pPr lvl="0"/>
            <a:r>
              <a:rPr lang="nl-NL" dirty="0"/>
              <a:t>Klik om tekst toe te voegen</a:t>
            </a:r>
            <a:br>
              <a:rPr lang="nl-NL" dirty="0"/>
            </a:br>
            <a:r>
              <a:rPr lang="nl-NL" dirty="0"/>
              <a:t>[ </a:t>
            </a:r>
            <a:r>
              <a:rPr lang="nl-NL" dirty="0" err="1"/>
              <a:t>tab-toets</a:t>
            </a:r>
            <a:r>
              <a:rPr lang="nl-NL" dirty="0"/>
              <a:t> = grotere tekst ]</a:t>
            </a:r>
          </a:p>
        </p:txBody>
      </p:sp>
      <p:sp>
        <p:nvSpPr>
          <p:cNvPr id="9"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chemeClr val="bg1"/>
                </a:solidFill>
              </a:defRPr>
            </a:lvl1pPr>
          </a:lstStyle>
          <a:p>
            <a:r>
              <a:rPr lang="nl-BE"/>
              <a:t>30 april 2021</a:t>
            </a:r>
          </a:p>
        </p:txBody>
      </p:sp>
      <p:sp>
        <p:nvSpPr>
          <p:cNvPr id="10" name="Titel 1"/>
          <p:cNvSpPr>
            <a:spLocks noGrp="1"/>
          </p:cNvSpPr>
          <p:nvPr>
            <p:ph type="title" hasCustomPrompt="1"/>
          </p:nvPr>
        </p:nvSpPr>
        <p:spPr>
          <a:xfrm>
            <a:off x="483789" y="910800"/>
            <a:ext cx="8152843" cy="573984"/>
          </a:xfrm>
        </p:spPr>
        <p:txBody>
          <a:bodyPr/>
          <a:lstStyle>
            <a:lvl1pPr>
              <a:defRPr baseline="0"/>
            </a:lvl1pPr>
          </a:lstStyle>
          <a:p>
            <a:r>
              <a:rPr lang="nl-NL" dirty="0"/>
              <a:t>Klik voor de titel van de </a:t>
            </a:r>
            <a:r>
              <a:rPr lang="nl-NL" dirty="0" err="1"/>
              <a:t>puzzeldia</a:t>
            </a:r>
            <a:r>
              <a:rPr lang="nl-NL" dirty="0"/>
              <a:t> met foto</a:t>
            </a:r>
            <a:endParaRPr lang="nl-BE" dirty="0"/>
          </a:p>
        </p:txBody>
      </p:sp>
    </p:spTree>
    <p:extLst>
      <p:ext uri="{BB962C8B-B14F-4D97-AF65-F5344CB8AC3E}">
        <p14:creationId xmlns:p14="http://schemas.microsoft.com/office/powerpoint/2010/main" val="391159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leurdia met 1 kolom">
    <p:bg>
      <p:bgPr>
        <a:solidFill>
          <a:schemeClr val="tx2"/>
        </a:solidFill>
        <a:effectLst/>
      </p:bgPr>
    </p:bg>
    <p:spTree>
      <p:nvGrpSpPr>
        <p:cNvPr id="1" name=""/>
        <p:cNvGrpSpPr/>
        <p:nvPr/>
      </p:nvGrpSpPr>
      <p:grpSpPr>
        <a:xfrm>
          <a:off x="0" y="0"/>
          <a:ext cx="0" cy="0"/>
          <a:chOff x="0" y="0"/>
          <a:chExt cx="0" cy="0"/>
        </a:xfrm>
      </p:grpSpPr>
      <p:pic>
        <p:nvPicPr>
          <p:cNvPr id="4" name="Afbeelding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185415"/>
          </a:xfrm>
          <a:prstGeom prst="rect">
            <a:avLst/>
          </a:prstGeom>
        </p:spPr>
      </p:pic>
      <p:pic>
        <p:nvPicPr>
          <p:cNvPr id="10" name="Afbeelding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8800" y="6295886"/>
            <a:ext cx="8177801" cy="289561"/>
          </a:xfrm>
          <a:prstGeom prst="rect">
            <a:avLst/>
          </a:prstGeom>
        </p:spPr>
      </p:pic>
      <p:sp>
        <p:nvSpPr>
          <p:cNvPr id="5" name="Tijdelijke aanduiding voor voettekst 4"/>
          <p:cNvSpPr>
            <a:spLocks noGrp="1"/>
          </p:cNvSpPr>
          <p:nvPr>
            <p:ph type="ftr" sz="quarter" idx="11"/>
          </p:nvPr>
        </p:nvSpPr>
        <p:spPr/>
        <p:txBody>
          <a:bodyPr/>
          <a:lstStyle>
            <a:lvl1pPr>
              <a:defRPr>
                <a:solidFill>
                  <a:schemeClr val="bg1"/>
                </a:solidFill>
              </a:defRPr>
            </a:lvl1pPr>
          </a:lstStyle>
          <a:p>
            <a:pPr algn="l"/>
            <a:r>
              <a:rPr lang="nl-BE"/>
              <a:t>Taskforce Wonen en Opvang - Cijfers Daklozentelling</a:t>
            </a:r>
            <a:endParaRPr lang="nl-BE" dirty="0"/>
          </a:p>
        </p:txBody>
      </p:sp>
      <p:sp>
        <p:nvSpPr>
          <p:cNvPr id="6" name="Tijdelijke aanduiding voor dianummer 5"/>
          <p:cNvSpPr>
            <a:spLocks noGrp="1"/>
          </p:cNvSpPr>
          <p:nvPr>
            <p:ph type="sldNum" sz="quarter" idx="12"/>
          </p:nvPr>
        </p:nvSpPr>
        <p:spPr/>
        <p:txBody>
          <a:bodyPr/>
          <a:lstStyle>
            <a:lvl1pPr>
              <a:defRPr>
                <a:solidFill>
                  <a:schemeClr val="bg1"/>
                </a:solidFill>
              </a:defRPr>
            </a:lvl1pPr>
          </a:lstStyle>
          <a:p>
            <a:fld id="{E8F12D86-93AC-45BB-B8CA-9542A3CF9355}" type="slidenum">
              <a:rPr lang="nl-BE" smtClean="0"/>
              <a:pPr/>
              <a:t>‹nr.›</a:t>
            </a:fld>
            <a:endParaRPr lang="nl-BE" dirty="0"/>
          </a:p>
        </p:txBody>
      </p:sp>
      <p:sp>
        <p:nvSpPr>
          <p:cNvPr id="2" name="Titel 1"/>
          <p:cNvSpPr>
            <a:spLocks noGrp="1"/>
          </p:cNvSpPr>
          <p:nvPr>
            <p:ph type="title" hasCustomPrompt="1"/>
          </p:nvPr>
        </p:nvSpPr>
        <p:spPr>
          <a:xfrm>
            <a:off x="762719" y="423316"/>
            <a:ext cx="7893882" cy="1143000"/>
          </a:xfrm>
        </p:spPr>
        <p:txBody>
          <a:bodyPr anchor="b" anchorCtr="0"/>
          <a:lstStyle>
            <a:lvl1pPr>
              <a:defRPr sz="3700" baseline="0">
                <a:solidFill>
                  <a:schemeClr val="tx2"/>
                </a:solidFill>
              </a:defRPr>
            </a:lvl1pPr>
          </a:lstStyle>
          <a:p>
            <a:r>
              <a:rPr lang="nl-NL" dirty="0"/>
              <a:t>Klik voor de titel van de</a:t>
            </a:r>
            <a:br>
              <a:rPr lang="nl-NL" dirty="0"/>
            </a:br>
            <a:r>
              <a:rPr lang="nl-NL" dirty="0" err="1"/>
              <a:t>kleurdia</a:t>
            </a:r>
            <a:r>
              <a:rPr lang="nl-NL" dirty="0"/>
              <a:t> met 1 kolom</a:t>
            </a:r>
            <a:endParaRPr lang="nl-BE" dirty="0"/>
          </a:p>
        </p:txBody>
      </p:sp>
      <p:sp>
        <p:nvSpPr>
          <p:cNvPr id="3" name="Tijdelijke aanduiding voor inhoud 2"/>
          <p:cNvSpPr>
            <a:spLocks noGrp="1"/>
          </p:cNvSpPr>
          <p:nvPr>
            <p:ph idx="1"/>
          </p:nvPr>
        </p:nvSpPr>
        <p:spPr>
          <a:xfrm>
            <a:off x="731765" y="2756387"/>
            <a:ext cx="7924835" cy="2960414"/>
          </a:xfrm>
        </p:spPr>
        <p:txBody>
          <a:bodyPr>
            <a:noAutofit/>
          </a:bodyPr>
          <a:lstStyle>
            <a:lvl1pPr>
              <a:buClr>
                <a:schemeClr val="tx2"/>
              </a:buClr>
              <a:defRPr sz="2700">
                <a:solidFill>
                  <a:schemeClr val="bg1"/>
                </a:solidFill>
              </a:defRPr>
            </a:lvl1pPr>
            <a:lvl2pPr>
              <a:buClr>
                <a:schemeClr val="tx2"/>
              </a:buClr>
              <a:defRPr sz="2500">
                <a:solidFill>
                  <a:schemeClr val="bg1"/>
                </a:solidFill>
              </a:defRPr>
            </a:lvl2pPr>
            <a:lvl3pPr>
              <a:buClr>
                <a:schemeClr val="bg1"/>
              </a:buClr>
              <a:defRPr sz="2700">
                <a:solidFill>
                  <a:schemeClr val="bg1"/>
                </a:solidFill>
              </a:defRPr>
            </a:lvl3pPr>
            <a:lvl4pPr>
              <a:buClr>
                <a:schemeClr val="bg1"/>
              </a:buClr>
              <a:defRPr sz="2500">
                <a:solidFill>
                  <a:schemeClr val="bg1"/>
                </a:solidFill>
              </a:defRPr>
            </a:lvl4pPr>
            <a:lvl5pPr>
              <a:buClr>
                <a:schemeClr val="bg1"/>
              </a:buClr>
              <a:defRPr sz="2500">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9"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chemeClr val="bg1"/>
                </a:solidFill>
              </a:defRPr>
            </a:lvl1pPr>
          </a:lstStyle>
          <a:p>
            <a:r>
              <a:rPr lang="nl-BE"/>
              <a:t>30 april 2021</a:t>
            </a:r>
          </a:p>
        </p:txBody>
      </p:sp>
    </p:spTree>
    <p:extLst>
      <p:ext uri="{BB962C8B-B14F-4D97-AF65-F5344CB8AC3E}">
        <p14:creationId xmlns:p14="http://schemas.microsoft.com/office/powerpoint/2010/main" val="411863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jdelijke aanduiding voor voettekst 4"/>
          <p:cNvSpPr>
            <a:spLocks noGrp="1"/>
          </p:cNvSpPr>
          <p:nvPr>
            <p:ph type="ftr" sz="quarter" idx="3"/>
          </p:nvPr>
        </p:nvSpPr>
        <p:spPr>
          <a:xfrm>
            <a:off x="493735" y="6418834"/>
            <a:ext cx="5806458" cy="216000"/>
          </a:xfrm>
          <a:prstGeom prst="rect">
            <a:avLst/>
          </a:prstGeom>
        </p:spPr>
        <p:txBody>
          <a:bodyPr vert="horz" lIns="0" tIns="0" rIns="0" bIns="0" rtlCol="0" anchor="t" anchorCtr="0"/>
          <a:lstStyle>
            <a:lvl1pPr algn="ctr">
              <a:defRPr sz="1200">
                <a:solidFill>
                  <a:srgbClr val="2C3F48"/>
                </a:solidFill>
              </a:defRPr>
            </a:lvl1pPr>
          </a:lstStyle>
          <a:p>
            <a:pPr algn="l"/>
            <a:r>
              <a:rPr lang="nl-BE"/>
              <a:t>Taskforce Wonen en Opvang - Cijfers Daklozentelling</a:t>
            </a:r>
            <a:endParaRPr lang="nl-BE" dirty="0"/>
          </a:p>
        </p:txBody>
      </p:sp>
      <p:sp>
        <p:nvSpPr>
          <p:cNvPr id="6" name="Tijdelijke aanduiding voor dianummer 5"/>
          <p:cNvSpPr>
            <a:spLocks noGrp="1"/>
          </p:cNvSpPr>
          <p:nvPr>
            <p:ph type="sldNum" sz="quarter" idx="4"/>
          </p:nvPr>
        </p:nvSpPr>
        <p:spPr>
          <a:xfrm>
            <a:off x="8165707" y="6418834"/>
            <a:ext cx="379088" cy="229097"/>
          </a:xfrm>
          <a:prstGeom prst="rect">
            <a:avLst/>
          </a:prstGeom>
        </p:spPr>
        <p:txBody>
          <a:bodyPr vert="horz" lIns="0" tIns="0" rIns="0" bIns="0" rtlCol="0" anchor="t" anchorCtr="0"/>
          <a:lstStyle>
            <a:lvl1pPr algn="ctr">
              <a:defRPr sz="1200">
                <a:solidFill>
                  <a:srgbClr val="2C3F48"/>
                </a:solidFill>
              </a:defRPr>
            </a:lvl1pPr>
          </a:lstStyle>
          <a:p>
            <a:fld id="{E8F12D86-93AC-45BB-B8CA-9542A3CF9355}" type="slidenum">
              <a:rPr lang="nl-BE" smtClean="0"/>
              <a:pPr/>
              <a:t>‹nr.›</a:t>
            </a:fld>
            <a:endParaRPr lang="nl-BE" dirty="0"/>
          </a:p>
        </p:txBody>
      </p:sp>
      <p:sp>
        <p:nvSpPr>
          <p:cNvPr id="2" name="Tijdelijke aanduiding voor titel 1"/>
          <p:cNvSpPr>
            <a:spLocks noGrp="1"/>
          </p:cNvSpPr>
          <p:nvPr>
            <p:ph type="title"/>
          </p:nvPr>
        </p:nvSpPr>
        <p:spPr>
          <a:xfrm>
            <a:off x="762719" y="910800"/>
            <a:ext cx="7610400" cy="1143000"/>
          </a:xfrm>
          <a:prstGeom prst="rect">
            <a:avLst/>
          </a:prstGeom>
          <a:noFill/>
        </p:spPr>
        <p:txBody>
          <a:bodyPr vert="horz" lIns="0" tIns="0" rIns="0" bIns="0" rtlCol="0" anchor="t" anchorCtr="0">
            <a:no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1189520" y="1789201"/>
            <a:ext cx="7185600" cy="4232087"/>
          </a:xfrm>
          <a:prstGeom prst="rect">
            <a:avLst/>
          </a:prstGeom>
          <a:noFill/>
        </p:spPr>
        <p:txBody>
          <a:bodyPr vert="horz" lIns="0" tIns="0" rIns="0" bIns="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2"/>
          </p:nvPr>
        </p:nvSpPr>
        <p:spPr>
          <a:xfrm>
            <a:off x="6365506" y="6418800"/>
            <a:ext cx="1368151" cy="230400"/>
          </a:xfrm>
          <a:prstGeom prst="rect">
            <a:avLst/>
          </a:prstGeom>
        </p:spPr>
        <p:txBody>
          <a:bodyPr vert="horz" lIns="0" tIns="0" rIns="0" bIns="0" rtlCol="0" anchor="t" anchorCtr="0"/>
          <a:lstStyle>
            <a:lvl1pPr algn="r">
              <a:defRPr lang="nl-BE" sz="1200" smtClean="0">
                <a:solidFill>
                  <a:srgbClr val="2C3F48"/>
                </a:solidFill>
              </a:defRPr>
            </a:lvl1pPr>
          </a:lstStyle>
          <a:p>
            <a:r>
              <a:rPr lang="nl-BE"/>
              <a:t>30 april 2021</a:t>
            </a:r>
          </a:p>
        </p:txBody>
      </p:sp>
    </p:spTree>
    <p:extLst>
      <p:ext uri="{BB962C8B-B14F-4D97-AF65-F5344CB8AC3E}">
        <p14:creationId xmlns:p14="http://schemas.microsoft.com/office/powerpoint/2010/main" val="3002463170"/>
      </p:ext>
    </p:extLst>
  </p:cSld>
  <p:clrMap bg1="lt1" tx1="dk1" bg2="lt2" tx2="dk2" accent1="accent1" accent2="accent2" accent3="accent3" accent4="accent4" accent5="accent5" accent6="accent6" hlink="hlink" folHlink="folHlink"/>
  <p:sldLayoutIdLst>
    <p:sldLayoutId id="2147483708" r:id="rId1"/>
    <p:sldLayoutId id="2147483663" r:id="rId2"/>
    <p:sldLayoutId id="2147483664" r:id="rId3"/>
    <p:sldLayoutId id="2147483661" r:id="rId4"/>
    <p:sldLayoutId id="2147483660" r:id="rId5"/>
    <p:sldLayoutId id="2147483662" r:id="rId6"/>
    <p:sldLayoutId id="2147483665" r:id="rId7"/>
    <p:sldLayoutId id="2147483666" r:id="rId8"/>
    <p:sldLayoutId id="2147483717" r:id="rId9"/>
    <p:sldLayoutId id="2147483718" r:id="rId10"/>
    <p:sldLayoutId id="2147483719" r:id="rId11"/>
    <p:sldLayoutId id="2147483655" r:id="rId12"/>
  </p:sldLayoutIdLst>
  <p:hf hdr="0"/>
  <p:txStyles>
    <p:titleStyle>
      <a:lvl1pPr algn="l" defTabSz="914400" rtl="0" eaLnBrk="1" latinLnBrk="0" hangingPunct="1">
        <a:lnSpc>
          <a:spcPct val="91000"/>
        </a:lnSpc>
        <a:spcBef>
          <a:spcPct val="0"/>
        </a:spcBef>
        <a:buNone/>
        <a:defRPr sz="3000" b="1" kern="1200">
          <a:solidFill>
            <a:schemeClr val="tx2"/>
          </a:solidFill>
          <a:latin typeface="+mj-lt"/>
          <a:ea typeface="+mj-ea"/>
          <a:cs typeface="+mj-cs"/>
        </a:defRPr>
      </a:lvl1pPr>
    </p:titleStyle>
    <p:bodyStyle>
      <a:lvl1pPr marL="36000" indent="-36000" algn="l" defTabSz="914400" rtl="0" eaLnBrk="1" latinLnBrk="0" hangingPunct="1">
        <a:lnSpc>
          <a:spcPct val="93000"/>
        </a:lnSpc>
        <a:spcBef>
          <a:spcPts val="800"/>
        </a:spcBef>
        <a:buClr>
          <a:schemeClr val="bg1"/>
        </a:buClr>
        <a:buSzPct val="25000"/>
        <a:buFont typeface="Arial" panose="020B0604020202020204" pitchFamily="34" charset="0"/>
        <a:buChar char="•"/>
        <a:defRPr sz="2500" kern="1200">
          <a:solidFill>
            <a:srgbClr val="2C3F48"/>
          </a:solidFill>
          <a:latin typeface="+mn-lt"/>
          <a:ea typeface="+mn-ea"/>
          <a:cs typeface="+mn-cs"/>
        </a:defRPr>
      </a:lvl1pPr>
      <a:lvl2pPr marL="43200" indent="-43200" algn="l" defTabSz="914400" rtl="0" eaLnBrk="1" latinLnBrk="0" hangingPunct="1">
        <a:lnSpc>
          <a:spcPct val="93000"/>
        </a:lnSpc>
        <a:spcBef>
          <a:spcPts val="1140"/>
        </a:spcBef>
        <a:spcAft>
          <a:spcPts val="0"/>
        </a:spcAft>
        <a:buClr>
          <a:schemeClr val="bg1"/>
        </a:buClr>
        <a:buSzPct val="25000"/>
        <a:buFont typeface="Arial" panose="020B0604020202020204" pitchFamily="34" charset="0"/>
        <a:buChar char="•"/>
        <a:defRPr sz="2300" b="1" kern="1200">
          <a:solidFill>
            <a:schemeClr val="tx2"/>
          </a:solidFill>
          <a:latin typeface="+mn-lt"/>
          <a:ea typeface="+mn-ea"/>
          <a:cs typeface="+mn-cs"/>
        </a:defRPr>
      </a:lvl2pPr>
      <a:lvl3pPr marL="280800" indent="-234000" algn="l" defTabSz="914400" rtl="0" eaLnBrk="1" latinLnBrk="0" hangingPunct="1">
        <a:lnSpc>
          <a:spcPct val="93000"/>
        </a:lnSpc>
        <a:spcBef>
          <a:spcPts val="800"/>
        </a:spcBef>
        <a:buClr>
          <a:schemeClr val="tx2"/>
        </a:buClr>
        <a:buSzPct val="90000"/>
        <a:buFont typeface="Calibri" panose="020F0502020204030204" pitchFamily="34" charset="0"/>
        <a:buChar char="&gt;"/>
        <a:defRPr sz="2500" kern="1200">
          <a:solidFill>
            <a:srgbClr val="2C3F48"/>
          </a:solidFill>
          <a:latin typeface="+mn-lt"/>
          <a:ea typeface="+mn-ea"/>
          <a:cs typeface="+mn-cs"/>
        </a:defRPr>
      </a:lvl3pPr>
      <a:lvl4pPr marL="561600" indent="-255600"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4pPr>
      <a:lvl5pPr marL="800100" indent="-239713"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jdelijke aanduiding voor voettekst 4"/>
          <p:cNvSpPr>
            <a:spLocks noGrp="1"/>
          </p:cNvSpPr>
          <p:nvPr>
            <p:ph type="ftr" sz="quarter" idx="3"/>
          </p:nvPr>
        </p:nvSpPr>
        <p:spPr>
          <a:xfrm>
            <a:off x="493734" y="6418834"/>
            <a:ext cx="7174609" cy="229097"/>
          </a:xfrm>
          <a:prstGeom prst="rect">
            <a:avLst/>
          </a:prstGeom>
        </p:spPr>
        <p:txBody>
          <a:bodyPr vert="horz" lIns="0" tIns="0" rIns="0" bIns="0" rtlCol="0" anchor="t" anchorCtr="0"/>
          <a:lstStyle>
            <a:lvl1pPr algn="ctr">
              <a:defRPr sz="1200">
                <a:solidFill>
                  <a:srgbClr val="2C3F48"/>
                </a:solidFill>
              </a:defRPr>
            </a:lvl1pPr>
          </a:lstStyle>
          <a:p>
            <a:pPr algn="l"/>
            <a:r>
              <a:rPr lang="nl-BE"/>
              <a:t>Taskforce Wonen en Opvang - Cijfers Daklozentelling</a:t>
            </a:r>
            <a:endParaRPr lang="nl-BE" dirty="0"/>
          </a:p>
        </p:txBody>
      </p:sp>
      <p:sp>
        <p:nvSpPr>
          <p:cNvPr id="6" name="Tijdelijke aanduiding voor dianummer 5"/>
          <p:cNvSpPr>
            <a:spLocks noGrp="1"/>
          </p:cNvSpPr>
          <p:nvPr>
            <p:ph type="sldNum" sz="quarter" idx="4"/>
          </p:nvPr>
        </p:nvSpPr>
        <p:spPr>
          <a:xfrm>
            <a:off x="8100392" y="6418834"/>
            <a:ext cx="379088" cy="229097"/>
          </a:xfrm>
          <a:prstGeom prst="rect">
            <a:avLst/>
          </a:prstGeom>
        </p:spPr>
        <p:txBody>
          <a:bodyPr vert="horz" lIns="0" tIns="0" rIns="0" bIns="0" rtlCol="0" anchor="t" anchorCtr="0"/>
          <a:lstStyle>
            <a:lvl1pPr algn="r">
              <a:defRPr sz="1200">
                <a:solidFill>
                  <a:srgbClr val="2C3F48"/>
                </a:solidFill>
              </a:defRPr>
            </a:lvl1pPr>
          </a:lstStyle>
          <a:p>
            <a:fld id="{E8F12D86-93AC-45BB-B8CA-9542A3CF9355}" type="slidenum">
              <a:rPr lang="nl-BE" smtClean="0"/>
              <a:pPr/>
              <a:t>‹nr.›</a:t>
            </a:fld>
            <a:endParaRPr lang="nl-BE" dirty="0"/>
          </a:p>
        </p:txBody>
      </p:sp>
      <p:sp>
        <p:nvSpPr>
          <p:cNvPr id="2" name="Tijdelijke aanduiding voor titel 1"/>
          <p:cNvSpPr>
            <a:spLocks noGrp="1"/>
          </p:cNvSpPr>
          <p:nvPr>
            <p:ph type="title"/>
          </p:nvPr>
        </p:nvSpPr>
        <p:spPr>
          <a:xfrm>
            <a:off x="762719" y="910800"/>
            <a:ext cx="7610400" cy="1143000"/>
          </a:xfrm>
          <a:prstGeom prst="rect">
            <a:avLst/>
          </a:prstGeom>
          <a:noFill/>
        </p:spPr>
        <p:txBody>
          <a:bodyPr vert="horz" lIns="0" tIns="0" rIns="0" bIns="0" rtlCol="0" anchor="t" anchorCtr="0">
            <a:no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1189520" y="1789201"/>
            <a:ext cx="7185600" cy="4232087"/>
          </a:xfrm>
          <a:prstGeom prst="rect">
            <a:avLst/>
          </a:prstGeom>
          <a:noFill/>
        </p:spPr>
        <p:txBody>
          <a:bodyPr vert="horz" lIns="0" tIns="0" rIns="0" bIns="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a:t>30 april 2021</a:t>
            </a:r>
          </a:p>
        </p:txBody>
      </p:sp>
    </p:spTree>
    <p:extLst>
      <p:ext uri="{BB962C8B-B14F-4D97-AF65-F5344CB8AC3E}">
        <p14:creationId xmlns:p14="http://schemas.microsoft.com/office/powerpoint/2010/main" val="949390769"/>
      </p:ext>
    </p:extLst>
  </p:cSld>
  <p:clrMap bg1="lt1" tx1="dk1" bg2="lt2" tx2="dk2" accent1="accent1" accent2="accent2" accent3="accent3" accent4="accent4" accent5="accent5" accent6="accent6" hlink="hlink" folHlink="folHlink"/>
  <p:sldLayoutIdLst>
    <p:sldLayoutId id="2147483712" r:id="rId1"/>
    <p:sldLayoutId id="2147483713" r:id="rId2"/>
  </p:sldLayoutIdLst>
  <p:hf hdr="0"/>
  <p:txStyles>
    <p:titleStyle>
      <a:lvl1pPr algn="l" defTabSz="914400" rtl="0" eaLnBrk="1" latinLnBrk="0" hangingPunct="1">
        <a:lnSpc>
          <a:spcPct val="91000"/>
        </a:lnSpc>
        <a:spcBef>
          <a:spcPct val="0"/>
        </a:spcBef>
        <a:buNone/>
        <a:defRPr sz="3000" b="1" kern="1200">
          <a:solidFill>
            <a:schemeClr val="tx2"/>
          </a:solidFill>
          <a:latin typeface="+mj-lt"/>
          <a:ea typeface="+mj-ea"/>
          <a:cs typeface="+mj-cs"/>
        </a:defRPr>
      </a:lvl1pPr>
    </p:titleStyle>
    <p:bodyStyle>
      <a:lvl1pPr marL="36000" indent="-36000" algn="l" defTabSz="914400" rtl="0" eaLnBrk="1" latinLnBrk="0" hangingPunct="1">
        <a:lnSpc>
          <a:spcPct val="93000"/>
        </a:lnSpc>
        <a:spcBef>
          <a:spcPts val="800"/>
        </a:spcBef>
        <a:buClr>
          <a:schemeClr val="bg1"/>
        </a:buClr>
        <a:buSzPct val="25000"/>
        <a:buFont typeface="Arial" panose="020B0604020202020204" pitchFamily="34" charset="0"/>
        <a:buChar char="•"/>
        <a:defRPr sz="2500" kern="1200">
          <a:solidFill>
            <a:srgbClr val="2C3F48"/>
          </a:solidFill>
          <a:latin typeface="+mn-lt"/>
          <a:ea typeface="+mn-ea"/>
          <a:cs typeface="+mn-cs"/>
        </a:defRPr>
      </a:lvl1pPr>
      <a:lvl2pPr marL="43200" indent="-43200" algn="l" defTabSz="914400" rtl="0" eaLnBrk="1" latinLnBrk="0" hangingPunct="1">
        <a:lnSpc>
          <a:spcPct val="93000"/>
        </a:lnSpc>
        <a:spcBef>
          <a:spcPts val="1140"/>
        </a:spcBef>
        <a:spcAft>
          <a:spcPts val="0"/>
        </a:spcAft>
        <a:buClr>
          <a:schemeClr val="bg1"/>
        </a:buClr>
        <a:buSzPct val="25000"/>
        <a:buFont typeface="Arial" panose="020B0604020202020204" pitchFamily="34" charset="0"/>
        <a:buChar char="•"/>
        <a:defRPr sz="2300" b="1" kern="1200">
          <a:solidFill>
            <a:schemeClr val="tx2"/>
          </a:solidFill>
          <a:latin typeface="+mn-lt"/>
          <a:ea typeface="+mn-ea"/>
          <a:cs typeface="+mn-cs"/>
        </a:defRPr>
      </a:lvl2pPr>
      <a:lvl3pPr marL="280800" indent="-234000" algn="l" defTabSz="914400" rtl="0" eaLnBrk="1" latinLnBrk="0" hangingPunct="1">
        <a:lnSpc>
          <a:spcPct val="93000"/>
        </a:lnSpc>
        <a:spcBef>
          <a:spcPts val="800"/>
        </a:spcBef>
        <a:buClr>
          <a:schemeClr val="tx2"/>
        </a:buClr>
        <a:buSzPct val="90000"/>
        <a:buFont typeface="Calibri" panose="020F0502020204030204" pitchFamily="34" charset="0"/>
        <a:buChar char="&gt;"/>
        <a:defRPr sz="2500" kern="1200">
          <a:solidFill>
            <a:srgbClr val="2C3F48"/>
          </a:solidFill>
          <a:latin typeface="+mn-lt"/>
          <a:ea typeface="+mn-ea"/>
          <a:cs typeface="+mn-cs"/>
        </a:defRPr>
      </a:lvl3pPr>
      <a:lvl4pPr marL="561600" indent="-255600"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4pPr>
      <a:lvl5pPr marL="800100" indent="-239713"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jdelijke aanduiding voor voettekst 4"/>
          <p:cNvSpPr>
            <a:spLocks noGrp="1"/>
          </p:cNvSpPr>
          <p:nvPr>
            <p:ph type="ftr" sz="quarter" idx="3"/>
          </p:nvPr>
        </p:nvSpPr>
        <p:spPr>
          <a:xfrm>
            <a:off x="493734" y="6418834"/>
            <a:ext cx="7174609" cy="229097"/>
          </a:xfrm>
          <a:prstGeom prst="rect">
            <a:avLst/>
          </a:prstGeom>
        </p:spPr>
        <p:txBody>
          <a:bodyPr vert="horz" lIns="0" tIns="0" rIns="0" bIns="0" rtlCol="0" anchor="t" anchorCtr="0"/>
          <a:lstStyle>
            <a:lvl1pPr algn="ctr">
              <a:defRPr sz="1200">
                <a:solidFill>
                  <a:srgbClr val="2C3F48"/>
                </a:solidFill>
              </a:defRPr>
            </a:lvl1pPr>
          </a:lstStyle>
          <a:p>
            <a:pPr algn="l"/>
            <a:r>
              <a:rPr lang="nl-BE"/>
              <a:t>Taskforce Wonen en Opvang - Cijfers Daklozentelling</a:t>
            </a:r>
            <a:endParaRPr lang="nl-BE" dirty="0"/>
          </a:p>
        </p:txBody>
      </p:sp>
      <p:sp>
        <p:nvSpPr>
          <p:cNvPr id="6" name="Tijdelijke aanduiding voor dianummer 5"/>
          <p:cNvSpPr>
            <a:spLocks noGrp="1"/>
          </p:cNvSpPr>
          <p:nvPr>
            <p:ph type="sldNum" sz="quarter" idx="4"/>
          </p:nvPr>
        </p:nvSpPr>
        <p:spPr>
          <a:xfrm>
            <a:off x="8100392" y="6418834"/>
            <a:ext cx="379088" cy="229097"/>
          </a:xfrm>
          <a:prstGeom prst="rect">
            <a:avLst/>
          </a:prstGeom>
        </p:spPr>
        <p:txBody>
          <a:bodyPr vert="horz" lIns="0" tIns="0" rIns="0" bIns="0" rtlCol="0" anchor="t" anchorCtr="0"/>
          <a:lstStyle>
            <a:lvl1pPr algn="r">
              <a:defRPr sz="1200">
                <a:solidFill>
                  <a:srgbClr val="2C3F48"/>
                </a:solidFill>
              </a:defRPr>
            </a:lvl1pPr>
          </a:lstStyle>
          <a:p>
            <a:fld id="{E8F12D86-93AC-45BB-B8CA-9542A3CF9355}" type="slidenum">
              <a:rPr lang="nl-BE" smtClean="0"/>
              <a:pPr/>
              <a:t>‹nr.›</a:t>
            </a:fld>
            <a:endParaRPr lang="nl-BE" dirty="0"/>
          </a:p>
        </p:txBody>
      </p:sp>
      <p:sp>
        <p:nvSpPr>
          <p:cNvPr id="2" name="Tijdelijke aanduiding voor titel 1"/>
          <p:cNvSpPr>
            <a:spLocks noGrp="1"/>
          </p:cNvSpPr>
          <p:nvPr>
            <p:ph type="title"/>
          </p:nvPr>
        </p:nvSpPr>
        <p:spPr>
          <a:xfrm>
            <a:off x="762719" y="910800"/>
            <a:ext cx="7610400" cy="1143000"/>
          </a:xfrm>
          <a:prstGeom prst="rect">
            <a:avLst/>
          </a:prstGeom>
          <a:noFill/>
        </p:spPr>
        <p:txBody>
          <a:bodyPr vert="horz" lIns="0" tIns="0" rIns="0" bIns="0" rtlCol="0" anchor="t" anchorCtr="0">
            <a:no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1189520" y="1789201"/>
            <a:ext cx="7185600" cy="4232087"/>
          </a:xfrm>
          <a:prstGeom prst="rect">
            <a:avLst/>
          </a:prstGeom>
          <a:noFill/>
        </p:spPr>
        <p:txBody>
          <a:bodyPr vert="horz" lIns="0" tIns="0" rIns="0" bIns="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3863432926"/>
      </p:ext>
    </p:extLst>
  </p:cSld>
  <p:clrMap bg1="lt1" tx1="dk1" bg2="lt2" tx2="dk2" accent1="accent1" accent2="accent2" accent3="accent3" accent4="accent4" accent5="accent5" accent6="accent6" hlink="hlink" folHlink="folHlink"/>
  <p:sldLayoutIdLst>
    <p:sldLayoutId id="2147483715" r:id="rId1"/>
    <p:sldLayoutId id="2147483716" r:id="rId2"/>
  </p:sldLayoutIdLst>
  <p:hf hdr="0"/>
  <p:txStyles>
    <p:titleStyle>
      <a:lvl1pPr algn="l" defTabSz="914400" rtl="0" eaLnBrk="1" latinLnBrk="0" hangingPunct="1">
        <a:lnSpc>
          <a:spcPct val="91000"/>
        </a:lnSpc>
        <a:spcBef>
          <a:spcPct val="0"/>
        </a:spcBef>
        <a:buNone/>
        <a:defRPr sz="3000" b="1" kern="1200">
          <a:solidFill>
            <a:schemeClr val="tx2"/>
          </a:solidFill>
          <a:latin typeface="+mj-lt"/>
          <a:ea typeface="+mj-ea"/>
          <a:cs typeface="+mj-cs"/>
        </a:defRPr>
      </a:lvl1pPr>
    </p:titleStyle>
    <p:bodyStyle>
      <a:lvl1pPr marL="36000" indent="-36000" algn="l" defTabSz="914400" rtl="0" eaLnBrk="1" latinLnBrk="0" hangingPunct="1">
        <a:lnSpc>
          <a:spcPct val="93000"/>
        </a:lnSpc>
        <a:spcBef>
          <a:spcPts val="800"/>
        </a:spcBef>
        <a:buClr>
          <a:schemeClr val="bg1"/>
        </a:buClr>
        <a:buSzPct val="25000"/>
        <a:buFont typeface="Arial" panose="020B0604020202020204" pitchFamily="34" charset="0"/>
        <a:buChar char="•"/>
        <a:defRPr sz="2500" kern="1200">
          <a:solidFill>
            <a:srgbClr val="2C3F48"/>
          </a:solidFill>
          <a:latin typeface="+mn-lt"/>
          <a:ea typeface="+mn-ea"/>
          <a:cs typeface="+mn-cs"/>
        </a:defRPr>
      </a:lvl1pPr>
      <a:lvl2pPr marL="43200" indent="-43200" algn="l" defTabSz="914400" rtl="0" eaLnBrk="1" latinLnBrk="0" hangingPunct="1">
        <a:lnSpc>
          <a:spcPct val="93000"/>
        </a:lnSpc>
        <a:spcBef>
          <a:spcPts val="1140"/>
        </a:spcBef>
        <a:spcAft>
          <a:spcPts val="0"/>
        </a:spcAft>
        <a:buClr>
          <a:schemeClr val="bg1"/>
        </a:buClr>
        <a:buSzPct val="25000"/>
        <a:buFont typeface="Arial" panose="020B0604020202020204" pitchFamily="34" charset="0"/>
        <a:buChar char="•"/>
        <a:defRPr sz="2300" b="1" kern="1200">
          <a:solidFill>
            <a:schemeClr val="tx2"/>
          </a:solidFill>
          <a:latin typeface="+mn-lt"/>
          <a:ea typeface="+mn-ea"/>
          <a:cs typeface="+mn-cs"/>
        </a:defRPr>
      </a:lvl2pPr>
      <a:lvl3pPr marL="280800" indent="-234000" algn="l" defTabSz="914400" rtl="0" eaLnBrk="1" latinLnBrk="0" hangingPunct="1">
        <a:lnSpc>
          <a:spcPct val="93000"/>
        </a:lnSpc>
        <a:spcBef>
          <a:spcPts val="800"/>
        </a:spcBef>
        <a:buClr>
          <a:schemeClr val="tx2"/>
        </a:buClr>
        <a:buSzPct val="90000"/>
        <a:buFont typeface="Calibri" panose="020F0502020204030204" pitchFamily="34" charset="0"/>
        <a:buChar char="&gt;"/>
        <a:defRPr sz="2500" kern="1200">
          <a:solidFill>
            <a:srgbClr val="2C3F48"/>
          </a:solidFill>
          <a:latin typeface="+mn-lt"/>
          <a:ea typeface="+mn-ea"/>
          <a:cs typeface="+mn-cs"/>
        </a:defRPr>
      </a:lvl3pPr>
      <a:lvl4pPr marL="561600" indent="-255600"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4pPr>
      <a:lvl5pPr marL="800100" indent="-239713"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ijdelijke aanduiding voor voettekst 4"/>
          <p:cNvSpPr>
            <a:spLocks noGrp="1"/>
          </p:cNvSpPr>
          <p:nvPr>
            <p:ph type="ftr" sz="quarter" idx="3"/>
          </p:nvPr>
        </p:nvSpPr>
        <p:spPr>
          <a:xfrm>
            <a:off x="493734" y="6418834"/>
            <a:ext cx="7174609" cy="229097"/>
          </a:xfrm>
          <a:prstGeom prst="rect">
            <a:avLst/>
          </a:prstGeom>
        </p:spPr>
        <p:txBody>
          <a:bodyPr vert="horz" lIns="0" tIns="0" rIns="0" bIns="0" rtlCol="0" anchor="t" anchorCtr="0"/>
          <a:lstStyle>
            <a:lvl1pPr algn="ctr">
              <a:defRPr sz="1200">
                <a:solidFill>
                  <a:srgbClr val="2C3F48"/>
                </a:solidFill>
              </a:defRPr>
            </a:lvl1pPr>
          </a:lstStyle>
          <a:p>
            <a:pPr algn="l"/>
            <a:r>
              <a:rPr lang="nl-BE"/>
              <a:t>Taskforce Wonen en Opvang - Cijfers Daklozentelling</a:t>
            </a:r>
            <a:endParaRPr lang="nl-BE" dirty="0"/>
          </a:p>
        </p:txBody>
      </p:sp>
      <p:sp>
        <p:nvSpPr>
          <p:cNvPr id="6" name="Tijdelijke aanduiding voor dianummer 5"/>
          <p:cNvSpPr>
            <a:spLocks noGrp="1"/>
          </p:cNvSpPr>
          <p:nvPr>
            <p:ph type="sldNum" sz="quarter" idx="4"/>
          </p:nvPr>
        </p:nvSpPr>
        <p:spPr>
          <a:xfrm>
            <a:off x="8100392" y="6418834"/>
            <a:ext cx="379088" cy="229097"/>
          </a:xfrm>
          <a:prstGeom prst="rect">
            <a:avLst/>
          </a:prstGeom>
        </p:spPr>
        <p:txBody>
          <a:bodyPr vert="horz" lIns="0" tIns="0" rIns="0" bIns="0" rtlCol="0" anchor="t" anchorCtr="0"/>
          <a:lstStyle>
            <a:lvl1pPr algn="r">
              <a:defRPr sz="1200">
                <a:solidFill>
                  <a:srgbClr val="2C3F48"/>
                </a:solidFill>
              </a:defRPr>
            </a:lvl1pPr>
          </a:lstStyle>
          <a:p>
            <a:fld id="{E8F12D86-93AC-45BB-B8CA-9542A3CF9355}" type="slidenum">
              <a:rPr lang="nl-BE" smtClean="0"/>
              <a:pPr/>
              <a:t>‹nr.›</a:t>
            </a:fld>
            <a:endParaRPr lang="nl-BE" dirty="0"/>
          </a:p>
        </p:txBody>
      </p:sp>
      <p:sp>
        <p:nvSpPr>
          <p:cNvPr id="2" name="Tijdelijke aanduiding voor titel 1"/>
          <p:cNvSpPr>
            <a:spLocks noGrp="1"/>
          </p:cNvSpPr>
          <p:nvPr>
            <p:ph type="title"/>
          </p:nvPr>
        </p:nvSpPr>
        <p:spPr>
          <a:xfrm>
            <a:off x="762719" y="910800"/>
            <a:ext cx="7610400" cy="1143000"/>
          </a:xfrm>
          <a:prstGeom prst="rect">
            <a:avLst/>
          </a:prstGeom>
          <a:noFill/>
        </p:spPr>
        <p:txBody>
          <a:bodyPr vert="horz" lIns="0" tIns="0" rIns="0" bIns="0" rtlCol="0" anchor="t" anchorCtr="0">
            <a:no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1189520" y="1789201"/>
            <a:ext cx="7185600" cy="4232087"/>
          </a:xfrm>
          <a:prstGeom prst="rect">
            <a:avLst/>
          </a:prstGeom>
          <a:noFill/>
        </p:spPr>
        <p:txBody>
          <a:bodyPr vert="horz" lIns="0" tIns="0" rIns="0" bIns="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Tree>
    <p:extLst>
      <p:ext uri="{BB962C8B-B14F-4D97-AF65-F5344CB8AC3E}">
        <p14:creationId xmlns:p14="http://schemas.microsoft.com/office/powerpoint/2010/main" val="2313356293"/>
      </p:ext>
    </p:extLst>
  </p:cSld>
  <p:clrMap bg1="lt1" tx1="dk1" bg2="lt2" tx2="dk2" accent1="accent1" accent2="accent2" accent3="accent3" accent4="accent4" accent5="accent5" accent6="accent6" hlink="hlink" folHlink="folHlink"/>
  <p:sldLayoutIdLst>
    <p:sldLayoutId id="2147483704" r:id="rId1"/>
  </p:sldLayoutIdLst>
  <p:hf hdr="0"/>
  <p:txStyles>
    <p:titleStyle>
      <a:lvl1pPr algn="l" defTabSz="914400" rtl="0" eaLnBrk="1" latinLnBrk="0" hangingPunct="1">
        <a:lnSpc>
          <a:spcPct val="91000"/>
        </a:lnSpc>
        <a:spcBef>
          <a:spcPct val="0"/>
        </a:spcBef>
        <a:buNone/>
        <a:defRPr sz="3000" b="1" kern="1200">
          <a:solidFill>
            <a:schemeClr val="tx2"/>
          </a:solidFill>
          <a:latin typeface="+mj-lt"/>
          <a:ea typeface="+mj-ea"/>
          <a:cs typeface="+mj-cs"/>
        </a:defRPr>
      </a:lvl1pPr>
    </p:titleStyle>
    <p:bodyStyle>
      <a:lvl1pPr marL="36000" indent="-36000" algn="l" defTabSz="914400" rtl="0" eaLnBrk="1" latinLnBrk="0" hangingPunct="1">
        <a:lnSpc>
          <a:spcPct val="93000"/>
        </a:lnSpc>
        <a:spcBef>
          <a:spcPts val="800"/>
        </a:spcBef>
        <a:buClr>
          <a:schemeClr val="bg1"/>
        </a:buClr>
        <a:buSzPct val="25000"/>
        <a:buFont typeface="Arial" panose="020B0604020202020204" pitchFamily="34" charset="0"/>
        <a:buChar char="•"/>
        <a:defRPr sz="2500" kern="1200">
          <a:solidFill>
            <a:srgbClr val="2C3F48"/>
          </a:solidFill>
          <a:latin typeface="+mn-lt"/>
          <a:ea typeface="+mn-ea"/>
          <a:cs typeface="+mn-cs"/>
        </a:defRPr>
      </a:lvl1pPr>
      <a:lvl2pPr marL="43200" indent="-43200" algn="l" defTabSz="914400" rtl="0" eaLnBrk="1" latinLnBrk="0" hangingPunct="1">
        <a:lnSpc>
          <a:spcPct val="93000"/>
        </a:lnSpc>
        <a:spcBef>
          <a:spcPts val="1140"/>
        </a:spcBef>
        <a:spcAft>
          <a:spcPts val="0"/>
        </a:spcAft>
        <a:buClr>
          <a:schemeClr val="bg1"/>
        </a:buClr>
        <a:buSzPct val="25000"/>
        <a:buFont typeface="Arial" panose="020B0604020202020204" pitchFamily="34" charset="0"/>
        <a:buChar char="•"/>
        <a:defRPr sz="2300" b="1" kern="1200">
          <a:solidFill>
            <a:schemeClr val="tx2"/>
          </a:solidFill>
          <a:latin typeface="+mn-lt"/>
          <a:ea typeface="+mn-ea"/>
          <a:cs typeface="+mn-cs"/>
        </a:defRPr>
      </a:lvl2pPr>
      <a:lvl3pPr marL="280800" indent="-234000" algn="l" defTabSz="914400" rtl="0" eaLnBrk="1" latinLnBrk="0" hangingPunct="1">
        <a:lnSpc>
          <a:spcPct val="93000"/>
        </a:lnSpc>
        <a:spcBef>
          <a:spcPts val="800"/>
        </a:spcBef>
        <a:buClr>
          <a:schemeClr val="tx2"/>
        </a:buClr>
        <a:buSzPct val="90000"/>
        <a:buFont typeface="Calibri" panose="020F0502020204030204" pitchFamily="34" charset="0"/>
        <a:buChar char="&gt;"/>
        <a:defRPr sz="2500" kern="1200">
          <a:solidFill>
            <a:srgbClr val="2C3F48"/>
          </a:solidFill>
          <a:latin typeface="+mn-lt"/>
          <a:ea typeface="+mn-ea"/>
          <a:cs typeface="+mn-cs"/>
        </a:defRPr>
      </a:lvl3pPr>
      <a:lvl4pPr marL="561600" indent="-255600"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4pPr>
      <a:lvl5pPr marL="800100" indent="-239713" algn="l" defTabSz="914400" rtl="0" eaLnBrk="1" latinLnBrk="0" hangingPunct="1">
        <a:lnSpc>
          <a:spcPct val="93000"/>
        </a:lnSpc>
        <a:spcBef>
          <a:spcPts val="800"/>
        </a:spcBef>
        <a:buClr>
          <a:schemeClr val="tx2"/>
        </a:buClr>
        <a:buFont typeface="Calibri" panose="020F0502020204030204" pitchFamily="34" charset="0"/>
        <a:buChar char="×"/>
        <a:defRPr sz="2300" kern="1200">
          <a:solidFill>
            <a:srgbClr val="2C3F4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r>
              <a:rPr lang="nl-BE"/>
              <a:t>30 april 2021</a:t>
            </a:r>
            <a:endParaRPr lang="nl-BE" dirty="0"/>
          </a:p>
        </p:txBody>
      </p:sp>
      <p:sp>
        <p:nvSpPr>
          <p:cNvPr id="4" name="Titel 3"/>
          <p:cNvSpPr>
            <a:spLocks noGrp="1"/>
          </p:cNvSpPr>
          <p:nvPr>
            <p:ph type="ctrTitle"/>
          </p:nvPr>
        </p:nvSpPr>
        <p:spPr/>
        <p:txBody>
          <a:bodyPr/>
          <a:lstStyle/>
          <a:p>
            <a:r>
              <a:rPr lang="nl-BE" sz="4000" dirty="0"/>
              <a:t>Taskforce Wonen en Opvang</a:t>
            </a:r>
          </a:p>
        </p:txBody>
      </p:sp>
      <p:sp>
        <p:nvSpPr>
          <p:cNvPr id="5" name="Ondertitel 4"/>
          <p:cNvSpPr>
            <a:spLocks noGrp="1"/>
          </p:cNvSpPr>
          <p:nvPr>
            <p:ph type="subTitle" idx="1"/>
          </p:nvPr>
        </p:nvSpPr>
        <p:spPr>
          <a:xfrm>
            <a:off x="1498647" y="3996000"/>
            <a:ext cx="6817769" cy="1306800"/>
          </a:xfrm>
        </p:spPr>
        <p:txBody>
          <a:bodyPr>
            <a:normAutofit/>
          </a:bodyPr>
          <a:lstStyle/>
          <a:p>
            <a:r>
              <a:rPr lang="nl-BE" sz="2400" dirty="0"/>
              <a:t>Thematische bijeenkomst over de cijfers van de dak- en thuislozentelling van 30 oktober 2020</a:t>
            </a:r>
          </a:p>
        </p:txBody>
      </p:sp>
    </p:spTree>
    <p:extLst>
      <p:ext uri="{BB962C8B-B14F-4D97-AF65-F5344CB8AC3E}">
        <p14:creationId xmlns:p14="http://schemas.microsoft.com/office/powerpoint/2010/main" val="2115390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0178" y="476672"/>
            <a:ext cx="7610400" cy="1143000"/>
          </a:xfrm>
        </p:spPr>
        <p:txBody>
          <a:bodyPr/>
          <a:lstStyle/>
          <a:p>
            <a:r>
              <a:rPr lang="nl-BE" dirty="0"/>
              <a:t>Dak- en thuislozenbeleid – huidig kader</a:t>
            </a:r>
            <a:r>
              <a:rPr lang="nl-BE" dirty="0">
                <a:highlight>
                  <a:srgbClr val="FFFF00"/>
                </a:highlight>
              </a:rPr>
              <a:t> </a:t>
            </a:r>
            <a:br>
              <a:rPr lang="nl-BE" dirty="0"/>
            </a:br>
            <a:endParaRPr lang="nl-BE" dirty="0"/>
          </a:p>
        </p:txBody>
      </p:sp>
      <p:sp>
        <p:nvSpPr>
          <p:cNvPr id="3" name="Tijdelijke aanduiding voor inhoud 2"/>
          <p:cNvSpPr>
            <a:spLocks noGrp="1"/>
          </p:cNvSpPr>
          <p:nvPr>
            <p:ph idx="1"/>
          </p:nvPr>
        </p:nvSpPr>
        <p:spPr>
          <a:xfrm>
            <a:off x="690178" y="1484784"/>
            <a:ext cx="8202301" cy="4608512"/>
          </a:xfrm>
          <a:effectLst>
            <a:softEdge rad="0"/>
          </a:effectLst>
        </p:spPr>
        <p:txBody>
          <a:bodyPr>
            <a:normAutofit fontScale="77500" lnSpcReduction="20000"/>
          </a:bodyPr>
          <a:lstStyle/>
          <a:p>
            <a:pPr marL="0" indent="0">
              <a:buNone/>
            </a:pPr>
            <a:r>
              <a:rPr lang="nl-BE" sz="2300" dirty="0">
                <a:solidFill>
                  <a:schemeClr val="tx1"/>
                </a:solidFill>
              </a:rPr>
              <a:t>Preventie 			</a:t>
            </a:r>
            <a:r>
              <a:rPr lang="nl-BE" sz="2300" dirty="0">
                <a:solidFill>
                  <a:schemeClr val="tx1"/>
                </a:solidFill>
                <a:sym typeface="Wingdings" panose="05000000000000000000" pitchFamily="2" charset="2"/>
              </a:rPr>
              <a:t> inzet op betaalbaar woonaanbod</a:t>
            </a:r>
          </a:p>
          <a:p>
            <a:pPr marL="0" indent="0">
              <a:buNone/>
            </a:pPr>
            <a:r>
              <a:rPr lang="nl-BE" sz="2300" dirty="0">
                <a:solidFill>
                  <a:schemeClr val="tx1"/>
                </a:solidFill>
                <a:sym typeface="Wingdings" panose="05000000000000000000" pitchFamily="2" charset="2"/>
              </a:rPr>
              <a:t>				  voorkomen is beter dan genezen </a:t>
            </a:r>
          </a:p>
          <a:p>
            <a:pPr marL="0" indent="0">
              <a:buNone/>
            </a:pPr>
            <a:r>
              <a:rPr lang="nl-BE" sz="2300" dirty="0">
                <a:solidFill>
                  <a:schemeClr val="tx1"/>
                </a:solidFill>
                <a:sym typeface="Wingdings" panose="05000000000000000000" pitchFamily="2" charset="2"/>
              </a:rPr>
              <a:t>				(woonbeleid en armoedebeleid)</a:t>
            </a:r>
          </a:p>
          <a:p>
            <a:pPr marL="0" indent="0">
              <a:buNone/>
            </a:pPr>
            <a:endParaRPr lang="nl-BE" sz="2300" dirty="0">
              <a:solidFill>
                <a:schemeClr val="tx1"/>
              </a:solidFill>
            </a:endParaRPr>
          </a:p>
          <a:p>
            <a:pPr marL="0" indent="0">
              <a:buNone/>
            </a:pPr>
            <a:r>
              <a:rPr lang="nl-BE" sz="2300" dirty="0">
                <a:solidFill>
                  <a:schemeClr val="tx1"/>
                </a:solidFill>
                <a:sym typeface="Wingdings" panose="05000000000000000000" pitchFamily="2" charset="2"/>
              </a:rPr>
              <a:t>Opvang				 eerste vangnet</a:t>
            </a:r>
          </a:p>
          <a:p>
            <a:pPr marL="0" indent="0">
              <a:buNone/>
            </a:pPr>
            <a:r>
              <a:rPr lang="nl-BE" sz="2300" dirty="0">
                <a:solidFill>
                  <a:schemeClr val="tx1"/>
                </a:solidFill>
                <a:sym typeface="Wingdings" panose="05000000000000000000" pitchFamily="2" charset="2"/>
              </a:rPr>
              <a:t>				 oriënterende functie</a:t>
            </a:r>
          </a:p>
          <a:p>
            <a:pPr marL="0" indent="0">
              <a:buNone/>
            </a:pPr>
            <a:r>
              <a:rPr lang="nl-BE" sz="2300" dirty="0">
                <a:solidFill>
                  <a:schemeClr val="tx1"/>
                </a:solidFill>
                <a:sym typeface="Wingdings" panose="05000000000000000000" pitchFamily="2" charset="2"/>
              </a:rPr>
              <a:t>				 (voorlopige) inzet bij gebrek </a:t>
            </a:r>
          </a:p>
          <a:p>
            <a:pPr marL="0" indent="0">
              <a:buNone/>
            </a:pPr>
            <a:r>
              <a:rPr lang="nl-BE" sz="2300" dirty="0">
                <a:solidFill>
                  <a:schemeClr val="tx1"/>
                </a:solidFill>
                <a:sym typeface="Wingdings" panose="05000000000000000000" pitchFamily="2" charset="2"/>
              </a:rPr>
              <a:t>				      aan duurzame oplossingen</a:t>
            </a:r>
            <a:endParaRPr lang="nl-BE" sz="2300" dirty="0">
              <a:solidFill>
                <a:schemeClr val="tx1"/>
              </a:solidFill>
            </a:endParaRPr>
          </a:p>
          <a:p>
            <a:pPr marL="0" indent="0">
              <a:buNone/>
            </a:pPr>
            <a:endParaRPr lang="nl-BE" sz="2300" dirty="0">
              <a:solidFill>
                <a:schemeClr val="tx1"/>
              </a:solidFill>
            </a:endParaRPr>
          </a:p>
          <a:p>
            <a:pPr marL="0" indent="0">
              <a:buNone/>
            </a:pPr>
            <a:r>
              <a:rPr lang="nl-BE" sz="2300" dirty="0">
                <a:solidFill>
                  <a:schemeClr val="tx1"/>
                </a:solidFill>
              </a:rPr>
              <a:t>Tijdelijke huisvesting		</a:t>
            </a:r>
            <a:r>
              <a:rPr lang="nl-BE" sz="2300" dirty="0">
                <a:solidFill>
                  <a:schemeClr val="tx1"/>
                </a:solidFill>
                <a:sym typeface="Wingdings" panose="05000000000000000000" pitchFamily="2" charset="2"/>
              </a:rPr>
              <a:t> aanloop naar/ in afwachting van  				     		duurzame oplossingen</a:t>
            </a:r>
          </a:p>
          <a:p>
            <a:pPr marL="0" indent="0">
              <a:buNone/>
            </a:pPr>
            <a:endParaRPr lang="nl-BE" sz="2300" dirty="0">
              <a:solidFill>
                <a:schemeClr val="tx1"/>
              </a:solidFill>
              <a:sym typeface="Wingdings" panose="05000000000000000000" pitchFamily="2" charset="2"/>
            </a:endParaRPr>
          </a:p>
          <a:p>
            <a:pPr marL="0" indent="0">
              <a:buNone/>
            </a:pPr>
            <a:r>
              <a:rPr lang="nl-BE" sz="2300" dirty="0">
                <a:solidFill>
                  <a:schemeClr val="tx1"/>
                </a:solidFill>
              </a:rPr>
              <a:t>Duurzame huisvesting 		</a:t>
            </a:r>
            <a:r>
              <a:rPr lang="nl-BE" sz="2300" dirty="0">
                <a:solidFill>
                  <a:schemeClr val="tx1"/>
                </a:solidFill>
                <a:sym typeface="Wingdings" panose="05000000000000000000" pitchFamily="2" charset="2"/>
              </a:rPr>
              <a:t> focus op aanboduitbreiding (HF/HL)</a:t>
            </a:r>
          </a:p>
          <a:p>
            <a:pPr marL="0" indent="0">
              <a:buNone/>
            </a:pPr>
            <a:endParaRPr lang="nl-BE" sz="2300" dirty="0">
              <a:solidFill>
                <a:schemeClr val="tx1"/>
              </a:solidFill>
              <a:sym typeface="Wingdings" panose="05000000000000000000" pitchFamily="2" charset="2"/>
            </a:endParaRPr>
          </a:p>
          <a:p>
            <a:pPr marL="0" indent="0">
              <a:buNone/>
            </a:pPr>
            <a:r>
              <a:rPr lang="nl-BE" sz="2300" dirty="0">
                <a:solidFill>
                  <a:schemeClr val="tx1"/>
                </a:solidFill>
                <a:sym typeface="Wingdings" panose="05000000000000000000" pitchFamily="2" charset="2"/>
              </a:rPr>
              <a:t>Begeleiding en ondersteuning 	 omkaderend bij voorgaande interventies</a:t>
            </a:r>
            <a:endParaRPr lang="nl-BE" sz="2300" dirty="0">
              <a:solidFill>
                <a:schemeClr val="tx1"/>
              </a:solidFill>
            </a:endParaRPr>
          </a:p>
          <a:p>
            <a:pPr marL="0" indent="0">
              <a:buNone/>
            </a:pPr>
            <a:endParaRPr lang="nl-BE" sz="2300" dirty="0">
              <a:solidFill>
                <a:schemeClr val="tx1"/>
              </a:solidFill>
              <a:sym typeface="Wingdings" panose="05000000000000000000" pitchFamily="2" charset="2"/>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10</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134954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0178" y="476672"/>
            <a:ext cx="7610400" cy="1143000"/>
          </a:xfrm>
        </p:spPr>
        <p:txBody>
          <a:bodyPr/>
          <a:lstStyle/>
          <a:p>
            <a:r>
              <a:rPr lang="nl-BE" dirty="0"/>
              <a:t>Traject naar duurzame huisvesting</a:t>
            </a:r>
          </a:p>
        </p:txBody>
      </p:sp>
      <p:sp>
        <p:nvSpPr>
          <p:cNvPr id="3" name="Tijdelijke aanduiding voor inhoud 2"/>
          <p:cNvSpPr>
            <a:spLocks noGrp="1"/>
          </p:cNvSpPr>
          <p:nvPr>
            <p:ph idx="1"/>
          </p:nvPr>
        </p:nvSpPr>
        <p:spPr>
          <a:xfrm>
            <a:off x="690178" y="1484784"/>
            <a:ext cx="8202301" cy="4608512"/>
          </a:xfrm>
          <a:effectLst>
            <a:softEdge rad="0"/>
          </a:effectLst>
        </p:spPr>
        <p:txBody>
          <a:bodyPr>
            <a:normAutofit/>
          </a:bodyPr>
          <a:lstStyle/>
          <a:p>
            <a:pPr>
              <a:buFont typeface="Wingdings" panose="05000000000000000000" pitchFamily="2" charset="2"/>
              <a:buChar char="à"/>
            </a:pPr>
            <a:r>
              <a:rPr lang="nl-BE" sz="2300" dirty="0">
                <a:solidFill>
                  <a:schemeClr val="tx1"/>
                </a:solidFill>
                <a:sym typeface="Wingdings" panose="05000000000000000000" pitchFamily="2" charset="2"/>
              </a:rPr>
              <a:t>Stedelijke ambitie = gefaseerd beleid richting </a:t>
            </a:r>
            <a:r>
              <a:rPr lang="nl-BE" sz="2300" dirty="0" err="1">
                <a:solidFill>
                  <a:schemeClr val="tx1"/>
                </a:solidFill>
                <a:sym typeface="Wingdings" panose="05000000000000000000" pitchFamily="2" charset="2"/>
              </a:rPr>
              <a:t>Functional</a:t>
            </a:r>
            <a:r>
              <a:rPr lang="nl-BE" sz="2300" dirty="0">
                <a:solidFill>
                  <a:schemeClr val="tx1"/>
                </a:solidFill>
                <a:sym typeface="Wingdings" panose="05000000000000000000" pitchFamily="2" charset="2"/>
              </a:rPr>
              <a:t> Zero</a:t>
            </a:r>
          </a:p>
          <a:p>
            <a:pPr>
              <a:buFont typeface="Wingdings" panose="05000000000000000000" pitchFamily="2" charset="2"/>
              <a:buChar char="à"/>
            </a:pPr>
            <a:r>
              <a:rPr lang="nl-BE" sz="2300" dirty="0">
                <a:solidFill>
                  <a:schemeClr val="tx1"/>
                </a:solidFill>
                <a:sym typeface="Wingdings" panose="05000000000000000000" pitchFamily="2" charset="2"/>
              </a:rPr>
              <a:t> geen langdurige dakloosheid meer</a:t>
            </a:r>
          </a:p>
          <a:p>
            <a:pPr>
              <a:buFont typeface="Wingdings" panose="05000000000000000000" pitchFamily="2" charset="2"/>
              <a:buChar char="à"/>
            </a:pPr>
            <a:r>
              <a:rPr lang="nl-BE" sz="2300" dirty="0">
                <a:solidFill>
                  <a:schemeClr val="tx1"/>
                </a:solidFill>
                <a:sym typeface="Wingdings" panose="05000000000000000000" pitchFamily="2" charset="2"/>
              </a:rPr>
              <a:t> sterke focus op preventie en duurzame huisvestingsoplossingen</a:t>
            </a:r>
          </a:p>
          <a:p>
            <a:pPr>
              <a:buFont typeface="Wingdings" panose="05000000000000000000" pitchFamily="2" charset="2"/>
              <a:buChar char="à"/>
            </a:pPr>
            <a:r>
              <a:rPr lang="nl-BE" sz="2300" dirty="0">
                <a:solidFill>
                  <a:schemeClr val="tx1"/>
                </a:solidFill>
                <a:sym typeface="Wingdings" panose="05000000000000000000" pitchFamily="2" charset="2"/>
              </a:rPr>
              <a:t> Traject duurzame huisvestingsoplossingen in co-creatie met het middenveld = werkgroep ROOF</a:t>
            </a:r>
          </a:p>
          <a:p>
            <a:pPr lvl="4">
              <a:buFont typeface="Wingdings" panose="05000000000000000000" pitchFamily="2" charset="2"/>
              <a:buChar char="à"/>
            </a:pPr>
            <a:r>
              <a:rPr lang="nl-BE" sz="2100" dirty="0">
                <a:solidFill>
                  <a:schemeClr val="tx1"/>
                </a:solidFill>
                <a:sym typeface="Wingdings" panose="05000000000000000000" pitchFamily="2" charset="2"/>
              </a:rPr>
              <a:t>Volgende werkgroep 28 mei! Uitnodiging volgt</a:t>
            </a:r>
          </a:p>
          <a:p>
            <a:pPr marL="0" lvl="1" indent="0">
              <a:buNone/>
            </a:pPr>
            <a:endParaRPr lang="nl-BE" sz="2100" dirty="0">
              <a:solidFill>
                <a:schemeClr val="tx1"/>
              </a:solidFill>
              <a:sym typeface="Wingdings" panose="05000000000000000000" pitchFamily="2" charset="2"/>
            </a:endParaRPr>
          </a:p>
          <a:p>
            <a:pPr>
              <a:buFont typeface="Wingdings" panose="05000000000000000000" pitchFamily="2" charset="2"/>
              <a:buChar char="à"/>
            </a:pPr>
            <a:endParaRPr lang="nl-BE" sz="2300" dirty="0">
              <a:solidFill>
                <a:schemeClr val="tx1"/>
              </a:solidFill>
              <a:sym typeface="Wingdings" panose="05000000000000000000" pitchFamily="2" charset="2"/>
            </a:endParaRPr>
          </a:p>
          <a:p>
            <a:pPr>
              <a:buFont typeface="Wingdings" panose="05000000000000000000" pitchFamily="2" charset="2"/>
              <a:buChar char="à"/>
            </a:pPr>
            <a:endParaRPr lang="nl-BE" sz="2300" dirty="0">
              <a:solidFill>
                <a:schemeClr val="tx1"/>
              </a:solidFill>
              <a:sym typeface="Wingdings" panose="05000000000000000000" pitchFamily="2" charset="2"/>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11</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109832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Input van en discussie met het middenveld</a:t>
            </a:r>
          </a:p>
        </p:txBody>
      </p:sp>
    </p:spTree>
    <p:extLst>
      <p:ext uri="{BB962C8B-B14F-4D97-AF65-F5344CB8AC3E}">
        <p14:creationId xmlns:p14="http://schemas.microsoft.com/office/powerpoint/2010/main" val="378274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0178" y="476672"/>
            <a:ext cx="7842262" cy="1143000"/>
          </a:xfrm>
        </p:spPr>
        <p:txBody>
          <a:bodyPr/>
          <a:lstStyle/>
          <a:p>
            <a:r>
              <a:rPr lang="nl-BE" dirty="0"/>
              <a:t>PROGRAMMA</a:t>
            </a:r>
            <a:br>
              <a:rPr lang="nl-BE" dirty="0"/>
            </a:br>
            <a:endParaRPr lang="nl-BE" dirty="0"/>
          </a:p>
        </p:txBody>
      </p:sp>
      <p:sp>
        <p:nvSpPr>
          <p:cNvPr id="3" name="Tijdelijke aanduiding voor inhoud 2"/>
          <p:cNvSpPr>
            <a:spLocks noGrp="1"/>
          </p:cNvSpPr>
          <p:nvPr>
            <p:ph idx="1"/>
          </p:nvPr>
        </p:nvSpPr>
        <p:spPr>
          <a:xfrm>
            <a:off x="611560" y="1268760"/>
            <a:ext cx="8202301" cy="4608512"/>
          </a:xfrm>
          <a:effectLst>
            <a:softEdge rad="0"/>
          </a:effectLst>
        </p:spPr>
        <p:txBody>
          <a:bodyPr>
            <a:normAutofit/>
          </a:bodyPr>
          <a:lstStyle/>
          <a:p>
            <a:pPr marL="504000" lvl="2" indent="-457200">
              <a:buFont typeface="+mj-lt"/>
              <a:buAutoNum type="arabicPeriod"/>
            </a:pPr>
            <a:r>
              <a:rPr lang="nl-BE" sz="2300" dirty="0">
                <a:solidFill>
                  <a:schemeClr val="tx1"/>
                </a:solidFill>
              </a:rPr>
              <a:t>PREVENTIE</a:t>
            </a:r>
          </a:p>
          <a:p>
            <a:pPr marL="504000" lvl="2" indent="-457200">
              <a:buFont typeface="+mj-lt"/>
              <a:buAutoNum type="arabicPeriod"/>
            </a:pPr>
            <a:r>
              <a:rPr lang="nl-BE" sz="2300" dirty="0">
                <a:solidFill>
                  <a:schemeClr val="tx1"/>
                </a:solidFill>
              </a:rPr>
              <a:t>DUURZAME HUISVESTING</a:t>
            </a:r>
          </a:p>
          <a:p>
            <a:pPr marL="504000" lvl="2" indent="-457200">
              <a:buFont typeface="+mj-lt"/>
              <a:buAutoNum type="arabicPeriod"/>
            </a:pPr>
            <a:r>
              <a:rPr lang="nl-BE" sz="2300" dirty="0">
                <a:solidFill>
                  <a:schemeClr val="tx1"/>
                </a:solidFill>
              </a:rPr>
              <a:t>OPVANG en TIJDELIJKE HUISVESTING</a:t>
            </a:r>
          </a:p>
          <a:p>
            <a:pPr marL="504000" lvl="2" indent="-457200">
              <a:buFont typeface="+mj-lt"/>
              <a:buAutoNum type="arabicPeriod"/>
            </a:pPr>
            <a:r>
              <a:rPr lang="nl-BE" sz="2300" dirty="0">
                <a:solidFill>
                  <a:schemeClr val="tx1"/>
                </a:solidFill>
              </a:rPr>
              <a:t>ROL VAN VLAANDEREN/FEDERALE OVERHEID</a:t>
            </a:r>
          </a:p>
          <a:p>
            <a:pPr marL="560387" lvl="4" indent="0">
              <a:buNone/>
            </a:pPr>
            <a:endParaRPr lang="nl-BE" sz="2100" dirty="0">
              <a:solidFill>
                <a:schemeClr val="tx1"/>
              </a:solidFill>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13</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3199859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0178" y="476672"/>
            <a:ext cx="7842262" cy="1143000"/>
          </a:xfrm>
        </p:spPr>
        <p:txBody>
          <a:bodyPr/>
          <a:lstStyle/>
          <a:p>
            <a:r>
              <a:rPr lang="nl-BE" dirty="0"/>
              <a:t>AANPAK</a:t>
            </a:r>
            <a:br>
              <a:rPr lang="nl-BE" dirty="0"/>
            </a:br>
            <a:endParaRPr lang="nl-BE" dirty="0"/>
          </a:p>
        </p:txBody>
      </p:sp>
      <p:sp>
        <p:nvSpPr>
          <p:cNvPr id="3" name="Tijdelijke aanduiding voor inhoud 2"/>
          <p:cNvSpPr>
            <a:spLocks noGrp="1"/>
          </p:cNvSpPr>
          <p:nvPr>
            <p:ph idx="1"/>
          </p:nvPr>
        </p:nvSpPr>
        <p:spPr>
          <a:xfrm>
            <a:off x="611560" y="1268760"/>
            <a:ext cx="8202301" cy="4608512"/>
          </a:xfrm>
          <a:effectLst>
            <a:softEdge rad="0"/>
          </a:effectLst>
        </p:spPr>
        <p:txBody>
          <a:bodyPr>
            <a:normAutofit/>
          </a:bodyPr>
          <a:lstStyle/>
          <a:p>
            <a:pPr marL="504000" lvl="2" indent="-457200">
              <a:buFont typeface="+mj-lt"/>
              <a:buAutoNum type="arabicPeriod"/>
            </a:pPr>
            <a:r>
              <a:rPr lang="nl-BE" sz="2300" dirty="0">
                <a:solidFill>
                  <a:schemeClr val="tx1"/>
                </a:solidFill>
              </a:rPr>
              <a:t>WOORD vragen in de chat + korte inhoud vraag</a:t>
            </a:r>
          </a:p>
          <a:p>
            <a:pPr marL="504000" lvl="2" indent="-457200">
              <a:buFont typeface="+mj-lt"/>
              <a:buAutoNum type="arabicPeriod"/>
            </a:pPr>
            <a:r>
              <a:rPr lang="nl-BE" sz="2300" dirty="0">
                <a:solidFill>
                  <a:schemeClr val="tx1"/>
                </a:solidFill>
              </a:rPr>
              <a:t>Moderator geeft personen WOORD (= micro aanzetten)</a:t>
            </a:r>
          </a:p>
          <a:p>
            <a:pPr marL="504000" lvl="2" indent="-457200">
              <a:buFont typeface="+mj-lt"/>
              <a:buAutoNum type="arabicPeriod"/>
            </a:pPr>
            <a:r>
              <a:rPr lang="nl-BE" sz="2300" dirty="0">
                <a:solidFill>
                  <a:schemeClr val="tx1"/>
                </a:solidFill>
              </a:rPr>
              <a:t>Schepenen antwoorden waar mogelijk</a:t>
            </a:r>
          </a:p>
          <a:p>
            <a:pPr marL="504000" lvl="2" indent="-457200">
              <a:buFont typeface="+mj-lt"/>
              <a:buAutoNum type="arabicPeriod"/>
            </a:pPr>
            <a:r>
              <a:rPr lang="nl-BE" sz="2300" dirty="0">
                <a:solidFill>
                  <a:schemeClr val="tx1"/>
                </a:solidFill>
              </a:rPr>
              <a:t>Niet beantwoorde vragen worden meegenomen en achteraf beantwoord</a:t>
            </a:r>
          </a:p>
          <a:p>
            <a:pPr marL="504000" lvl="2" indent="-457200">
              <a:buFont typeface="+mj-lt"/>
              <a:buAutoNum type="arabicPeriod"/>
            </a:pPr>
            <a:endParaRPr lang="nl-BE" sz="2300" dirty="0">
              <a:solidFill>
                <a:schemeClr val="tx1"/>
              </a:solidFill>
            </a:endParaRPr>
          </a:p>
          <a:p>
            <a:pPr marL="46800" lvl="2" indent="0">
              <a:buNone/>
            </a:pPr>
            <a:r>
              <a:rPr lang="nl-BE" sz="2300" dirty="0">
                <a:solidFill>
                  <a:schemeClr val="tx1"/>
                </a:solidFill>
              </a:rPr>
              <a:t>FOCUS op voorstellen en ideeën vanuit het middenveld </a:t>
            </a:r>
            <a:r>
              <a:rPr lang="nl-BE" sz="2300" dirty="0" err="1">
                <a:solidFill>
                  <a:schemeClr val="tx1"/>
                </a:solidFill>
              </a:rPr>
              <a:t>mbt</a:t>
            </a:r>
            <a:r>
              <a:rPr lang="nl-BE" sz="2300" dirty="0">
                <a:solidFill>
                  <a:schemeClr val="tx1"/>
                </a:solidFill>
              </a:rPr>
              <a:t> het oplossen van dak- en thuisloosheid</a:t>
            </a:r>
          </a:p>
          <a:p>
            <a:pPr marL="560387" lvl="4" indent="0">
              <a:buNone/>
            </a:pPr>
            <a:endParaRPr lang="nl-BE" sz="2100" dirty="0">
              <a:solidFill>
                <a:schemeClr val="tx1"/>
              </a:solidFill>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14</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655733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PREVENTIE VAN DAK- EN THUISLOOSHEID</a:t>
            </a:r>
          </a:p>
        </p:txBody>
      </p:sp>
    </p:spTree>
    <p:extLst>
      <p:ext uri="{BB962C8B-B14F-4D97-AF65-F5344CB8AC3E}">
        <p14:creationId xmlns:p14="http://schemas.microsoft.com/office/powerpoint/2010/main" val="4046680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a:t>Huidige aanbod</a:t>
            </a:r>
            <a:br>
              <a:rPr lang="nl-BE"/>
            </a:br>
            <a:endParaRPr lang="nl-BE" dirty="0"/>
          </a:p>
        </p:txBody>
      </p:sp>
      <p:sp>
        <p:nvSpPr>
          <p:cNvPr id="3" name="Tijdelijke aanduiding voor inhoud 2"/>
          <p:cNvSpPr>
            <a:spLocks noGrp="1"/>
          </p:cNvSpPr>
          <p:nvPr>
            <p:ph idx="1"/>
          </p:nvPr>
        </p:nvSpPr>
        <p:spPr/>
        <p:txBody>
          <a:bodyPr>
            <a:normAutofit fontScale="92500" lnSpcReduction="20000"/>
          </a:bodyPr>
          <a:lstStyle/>
          <a:p>
            <a:pPr lvl="2"/>
            <a:r>
              <a:rPr lang="nl-BE" dirty="0"/>
              <a:t>PREVENTIE</a:t>
            </a:r>
          </a:p>
          <a:p>
            <a:pPr lvl="4"/>
            <a:r>
              <a:rPr lang="nl-BE" dirty="0"/>
              <a:t>Inzet op meer en toegankelijk betaalbaar kwalitatief wonen</a:t>
            </a:r>
          </a:p>
          <a:p>
            <a:pPr lvl="4"/>
            <a:r>
              <a:rPr lang="nl-BE" dirty="0"/>
              <a:t>Integraal armoedebeleid</a:t>
            </a:r>
          </a:p>
          <a:p>
            <a:pPr lvl="4"/>
            <a:r>
              <a:rPr lang="nl-BE" dirty="0"/>
              <a:t>Voldoende inkomen voorzien (aanvullende financiële steun,...)</a:t>
            </a:r>
          </a:p>
          <a:p>
            <a:pPr lvl="4"/>
            <a:r>
              <a:rPr lang="nl-BE" dirty="0"/>
              <a:t>Preventie van uithuiszetting</a:t>
            </a:r>
          </a:p>
          <a:p>
            <a:pPr lvl="4"/>
            <a:r>
              <a:rPr lang="nl-BE" dirty="0"/>
              <a:t>Huurwaarborg</a:t>
            </a:r>
          </a:p>
          <a:p>
            <a:pPr lvl="4"/>
            <a:r>
              <a:rPr lang="nl-BE" dirty="0"/>
              <a:t>Herhuisvestingsbegeleiding</a:t>
            </a:r>
          </a:p>
          <a:p>
            <a:pPr lvl="4"/>
            <a:r>
              <a:rPr lang="nl-BE" dirty="0"/>
              <a:t>Woonbemiddeling</a:t>
            </a:r>
          </a:p>
          <a:p>
            <a:pPr lvl="4"/>
            <a:r>
              <a:rPr lang="nl-BE" dirty="0"/>
              <a:t>Huursubsidies/premie</a:t>
            </a:r>
          </a:p>
          <a:p>
            <a:pPr lvl="4"/>
            <a:r>
              <a:rPr lang="nl-BE" dirty="0"/>
              <a:t>Proactief toekennen van sociale rechten en voordelen</a:t>
            </a:r>
          </a:p>
          <a:p>
            <a:pPr lvl="4"/>
            <a:r>
              <a:rPr lang="nl-BE" dirty="0"/>
              <a:t>...</a:t>
            </a:r>
          </a:p>
        </p:txBody>
      </p:sp>
      <p:sp>
        <p:nvSpPr>
          <p:cNvPr id="4" name="Tijdelijke aanduiding voor voettekst 3"/>
          <p:cNvSpPr>
            <a:spLocks noGrp="1"/>
          </p:cNvSpPr>
          <p:nvPr>
            <p:ph type="ftr" sz="quarter" idx="11"/>
          </p:nvPr>
        </p:nvSpPr>
        <p:spPr/>
        <p:txBody>
          <a:bodyPr/>
          <a:lstStyle/>
          <a:p>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pPr/>
              <a:t>16</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1961321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DUURZAME HUISVESTINGSOPLOSSINGEN</a:t>
            </a:r>
          </a:p>
        </p:txBody>
      </p:sp>
    </p:spTree>
    <p:extLst>
      <p:ext uri="{BB962C8B-B14F-4D97-AF65-F5344CB8AC3E}">
        <p14:creationId xmlns:p14="http://schemas.microsoft.com/office/powerpoint/2010/main" val="1874448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44851" y="447428"/>
            <a:ext cx="7610400" cy="1143000"/>
          </a:xfrm>
        </p:spPr>
        <p:txBody>
          <a:bodyPr/>
          <a:lstStyle/>
          <a:p>
            <a:r>
              <a:rPr lang="nl-BE" dirty="0"/>
              <a:t>Huidige aanbod</a:t>
            </a:r>
            <a:br>
              <a:rPr lang="nl-BE" dirty="0"/>
            </a:br>
            <a:endParaRPr lang="nl-BE" dirty="0"/>
          </a:p>
        </p:txBody>
      </p:sp>
      <p:sp>
        <p:nvSpPr>
          <p:cNvPr id="3" name="Tijdelijke aanduiding voor inhoud 2"/>
          <p:cNvSpPr>
            <a:spLocks noGrp="1"/>
          </p:cNvSpPr>
          <p:nvPr>
            <p:ph idx="1"/>
          </p:nvPr>
        </p:nvSpPr>
        <p:spPr>
          <a:xfrm>
            <a:off x="1147574" y="1124744"/>
            <a:ext cx="7610399" cy="4896544"/>
          </a:xfrm>
        </p:spPr>
        <p:txBody>
          <a:bodyPr>
            <a:normAutofit/>
          </a:bodyPr>
          <a:lstStyle/>
          <a:p>
            <a:pPr lvl="2"/>
            <a:r>
              <a:rPr lang="nl-BE" dirty="0"/>
              <a:t>DUURZAME HUISVESTING</a:t>
            </a:r>
          </a:p>
          <a:p>
            <a:pPr lvl="4"/>
            <a:r>
              <a:rPr lang="nl-BE" dirty="0"/>
              <a:t>Reguliere SHM – mits inschrijving en wachtlijst</a:t>
            </a:r>
          </a:p>
          <a:p>
            <a:pPr lvl="4"/>
            <a:r>
              <a:rPr lang="nl-BE" dirty="0"/>
              <a:t>Versnelde toewijs – 59/jaar</a:t>
            </a:r>
          </a:p>
          <a:p>
            <a:pPr lvl="4"/>
            <a:r>
              <a:rPr lang="nl-BE" dirty="0"/>
              <a:t>SVK – Daklozen krijgen hoogste woonnood</a:t>
            </a:r>
          </a:p>
          <a:p>
            <a:pPr lvl="4"/>
            <a:r>
              <a:rPr lang="nl-BE" dirty="0"/>
              <a:t>(11 Robuuste Woningen – vanaf 2023)</a:t>
            </a:r>
          </a:p>
          <a:p>
            <a:pPr lvl="4"/>
            <a:r>
              <a:rPr lang="nl-BE" dirty="0"/>
              <a:t>Verruimen </a:t>
            </a:r>
            <a:r>
              <a:rPr lang="nl-BE" dirty="0" err="1"/>
              <a:t>budgethuur</a:t>
            </a:r>
            <a:endParaRPr lang="nl-BE" dirty="0"/>
          </a:p>
          <a:p>
            <a:pPr marL="306000" lvl="3" indent="0">
              <a:buNone/>
            </a:pPr>
            <a:endParaRPr lang="nl-BE" dirty="0"/>
          </a:p>
          <a:p>
            <a:pPr marL="560387" lvl="4" indent="0">
              <a:buNone/>
            </a:pPr>
            <a:endParaRPr lang="nl-BE" dirty="0"/>
          </a:p>
        </p:txBody>
      </p:sp>
      <p:sp>
        <p:nvSpPr>
          <p:cNvPr id="4" name="Tijdelijke aanduiding voor voettekst 3"/>
          <p:cNvSpPr>
            <a:spLocks noGrp="1"/>
          </p:cNvSpPr>
          <p:nvPr>
            <p:ph type="ftr" sz="quarter" idx="11"/>
          </p:nvPr>
        </p:nvSpPr>
        <p:spPr/>
        <p:txBody>
          <a:bodyPr/>
          <a:lstStyle/>
          <a:p>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pPr/>
              <a:t>18</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771158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OPVANG en TIJDELIJKE HUISVESTING</a:t>
            </a:r>
          </a:p>
        </p:txBody>
      </p:sp>
    </p:spTree>
    <p:extLst>
      <p:ext uri="{BB962C8B-B14F-4D97-AF65-F5344CB8AC3E}">
        <p14:creationId xmlns:p14="http://schemas.microsoft.com/office/powerpoint/2010/main" val="1172698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p:cNvSpPr>
            <a:spLocks noGrp="1"/>
          </p:cNvSpPr>
          <p:nvPr>
            <p:ph type="ftr" sz="quarter" idx="11"/>
          </p:nvPr>
        </p:nvSpPr>
        <p:spPr/>
        <p:txBody>
          <a:bodyPr/>
          <a:lstStyle/>
          <a:p>
            <a:pPr algn="l"/>
            <a:r>
              <a:rPr lang="nl-BE"/>
              <a:t>Taskforce Wonen en Opvang - Cijfers Daklozentelling</a:t>
            </a:r>
            <a:endParaRPr lang="nl-BE" dirty="0"/>
          </a:p>
        </p:txBody>
      </p:sp>
      <p:sp>
        <p:nvSpPr>
          <p:cNvPr id="3" name="Tijdelijke aanduiding voor dianummer 2"/>
          <p:cNvSpPr>
            <a:spLocks noGrp="1"/>
          </p:cNvSpPr>
          <p:nvPr>
            <p:ph type="sldNum" sz="quarter" idx="12"/>
          </p:nvPr>
        </p:nvSpPr>
        <p:spPr/>
        <p:txBody>
          <a:bodyPr/>
          <a:lstStyle/>
          <a:p>
            <a:fld id="{E8F12D86-93AC-45BB-B8CA-9542A3CF9355}" type="slidenum">
              <a:rPr lang="nl-BE" smtClean="0"/>
              <a:t>2</a:t>
            </a:fld>
            <a:endParaRPr lang="nl-BE"/>
          </a:p>
        </p:txBody>
      </p:sp>
      <p:sp>
        <p:nvSpPr>
          <p:cNvPr id="4" name="Tijdelijke aanduiding voor tekst 3"/>
          <p:cNvSpPr>
            <a:spLocks noGrp="1"/>
          </p:cNvSpPr>
          <p:nvPr>
            <p:ph type="body" sz="quarter" idx="13"/>
          </p:nvPr>
        </p:nvSpPr>
        <p:spPr/>
        <p:txBody>
          <a:bodyPr/>
          <a:lstStyle/>
          <a:p>
            <a:pPr algn="r"/>
            <a:r>
              <a:rPr lang="nl-BE" dirty="0"/>
              <a:t>TASKFORCE </a:t>
            </a:r>
          </a:p>
          <a:p>
            <a:pPr lvl="1" algn="r"/>
            <a:r>
              <a:rPr lang="nl-BE" b="0" dirty="0"/>
              <a:t>WONEN </a:t>
            </a:r>
          </a:p>
          <a:p>
            <a:pPr algn="r"/>
            <a:r>
              <a:rPr lang="nl-BE" dirty="0"/>
              <a:t>EN </a:t>
            </a:r>
          </a:p>
          <a:p>
            <a:pPr algn="r"/>
            <a:r>
              <a:rPr lang="nl-BE" dirty="0"/>
              <a:t>OPVANG</a:t>
            </a:r>
          </a:p>
        </p:txBody>
      </p:sp>
      <p:sp>
        <p:nvSpPr>
          <p:cNvPr id="5" name="Titel 4"/>
          <p:cNvSpPr>
            <a:spLocks noGrp="1"/>
          </p:cNvSpPr>
          <p:nvPr>
            <p:ph type="title"/>
          </p:nvPr>
        </p:nvSpPr>
        <p:spPr/>
        <p:txBody>
          <a:bodyPr/>
          <a:lstStyle/>
          <a:p>
            <a:r>
              <a:rPr lang="nl-BE" dirty="0"/>
              <a:t>Programma</a:t>
            </a:r>
          </a:p>
        </p:txBody>
      </p:sp>
      <p:sp>
        <p:nvSpPr>
          <p:cNvPr id="6" name="Tijdelijke aanduiding voor inhoud 5"/>
          <p:cNvSpPr>
            <a:spLocks noGrp="1"/>
          </p:cNvSpPr>
          <p:nvPr>
            <p:ph idx="1"/>
          </p:nvPr>
        </p:nvSpPr>
        <p:spPr>
          <a:xfrm>
            <a:off x="1189520" y="1556793"/>
            <a:ext cx="4462600" cy="4464496"/>
          </a:xfrm>
        </p:spPr>
        <p:txBody>
          <a:bodyPr>
            <a:normAutofit/>
          </a:bodyPr>
          <a:lstStyle/>
          <a:p>
            <a:pPr lvl="2"/>
            <a:r>
              <a:rPr lang="nl-BE" b="1" dirty="0"/>
              <a:t>Verwelkoming</a:t>
            </a:r>
            <a:r>
              <a:rPr lang="nl-BE" dirty="0"/>
              <a:t> </a:t>
            </a:r>
            <a:r>
              <a:rPr lang="nl-BE" sz="2200" dirty="0"/>
              <a:t>door moderator</a:t>
            </a:r>
          </a:p>
          <a:p>
            <a:pPr lvl="2"/>
            <a:r>
              <a:rPr lang="nl-BE" b="1" dirty="0"/>
              <a:t>Situering, beleid en toekomstige aanpak </a:t>
            </a:r>
            <a:r>
              <a:rPr lang="nl-BE" sz="2200" dirty="0"/>
              <a:t>door schepen Rudy </a:t>
            </a:r>
            <a:r>
              <a:rPr lang="nl-BE" sz="2200" dirty="0" err="1"/>
              <a:t>Coddens</a:t>
            </a:r>
            <a:r>
              <a:rPr lang="nl-BE" sz="2200" dirty="0"/>
              <a:t> en schepen Tine Heyse</a:t>
            </a:r>
          </a:p>
          <a:p>
            <a:pPr lvl="2"/>
            <a:r>
              <a:rPr lang="nl-BE" b="1" dirty="0"/>
              <a:t>Input vanuit het middenveld</a:t>
            </a:r>
          </a:p>
          <a:p>
            <a:pPr lvl="2"/>
            <a:r>
              <a:rPr lang="nl-BE" b="1" dirty="0"/>
              <a:t>Toekomstige werking Taskforce Wonen en Opvang </a:t>
            </a:r>
            <a:r>
              <a:rPr lang="nl-BE" sz="2200" dirty="0"/>
              <a:t>door schepen Rudy </a:t>
            </a:r>
            <a:r>
              <a:rPr lang="nl-BE" sz="2200" dirty="0" err="1"/>
              <a:t>Coddens</a:t>
            </a:r>
            <a:r>
              <a:rPr lang="nl-BE" sz="2200" dirty="0"/>
              <a:t> en schepen Tine Heyse</a:t>
            </a:r>
          </a:p>
          <a:p>
            <a:pPr lvl="2"/>
            <a:r>
              <a:rPr lang="nl-BE" b="1" dirty="0"/>
              <a:t>Afsluitend woord </a:t>
            </a:r>
            <a:r>
              <a:rPr lang="nl-BE" sz="2200" dirty="0"/>
              <a:t>door moderator</a:t>
            </a:r>
          </a:p>
        </p:txBody>
      </p:sp>
      <p:sp>
        <p:nvSpPr>
          <p:cNvPr id="7" name="Tijdelijke aanduiding voor datum 6"/>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4176319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0178" y="476672"/>
            <a:ext cx="7610400" cy="1143000"/>
          </a:xfrm>
        </p:spPr>
        <p:txBody>
          <a:bodyPr/>
          <a:lstStyle/>
          <a:p>
            <a:r>
              <a:rPr lang="nl-BE"/>
              <a:t>Huidige aanbod</a:t>
            </a:r>
            <a:br>
              <a:rPr lang="nl-BE"/>
            </a:br>
            <a:endParaRPr lang="nl-BE" dirty="0"/>
          </a:p>
        </p:txBody>
      </p:sp>
      <p:sp>
        <p:nvSpPr>
          <p:cNvPr id="3" name="Tijdelijke aanduiding voor inhoud 2"/>
          <p:cNvSpPr>
            <a:spLocks noGrp="1"/>
          </p:cNvSpPr>
          <p:nvPr>
            <p:ph idx="1"/>
          </p:nvPr>
        </p:nvSpPr>
        <p:spPr>
          <a:xfrm>
            <a:off x="611560" y="1268760"/>
            <a:ext cx="8202301" cy="4608512"/>
          </a:xfrm>
          <a:effectLst>
            <a:softEdge rad="0"/>
          </a:effectLst>
        </p:spPr>
        <p:txBody>
          <a:bodyPr>
            <a:normAutofit fontScale="85000" lnSpcReduction="20000"/>
          </a:bodyPr>
          <a:lstStyle/>
          <a:p>
            <a:pPr marL="46800" lvl="2" indent="0">
              <a:buNone/>
            </a:pPr>
            <a:r>
              <a:rPr lang="nl-BE" sz="2300">
                <a:solidFill>
                  <a:schemeClr val="tx1"/>
                </a:solidFill>
              </a:rPr>
              <a:t>OPVANG en TIJDELIJKE HUISVESTING</a:t>
            </a:r>
          </a:p>
          <a:p>
            <a:pPr lvl="4"/>
            <a:r>
              <a:rPr lang="nl-BE" sz="2100">
                <a:solidFill>
                  <a:schemeClr val="tx1"/>
                </a:solidFill>
              </a:rPr>
              <a:t>Nachtopvang</a:t>
            </a:r>
          </a:p>
          <a:p>
            <a:pPr lvl="4"/>
            <a:r>
              <a:rPr lang="nl-BE" sz="2100">
                <a:solidFill>
                  <a:schemeClr val="tx1"/>
                </a:solidFill>
              </a:rPr>
              <a:t>Gezinsopvang</a:t>
            </a:r>
          </a:p>
          <a:p>
            <a:pPr lvl="4"/>
            <a:r>
              <a:rPr lang="nl-BE" sz="2100">
                <a:solidFill>
                  <a:schemeClr val="tx1"/>
                </a:solidFill>
              </a:rPr>
              <a:t>Dagopvang (Inloopcentra + Op Stap + Villa Voortman)</a:t>
            </a:r>
          </a:p>
          <a:p>
            <a:pPr lvl="4"/>
            <a:r>
              <a:rPr lang="nl-BE" sz="2100">
                <a:solidFill>
                  <a:schemeClr val="tx1"/>
                </a:solidFill>
              </a:rPr>
              <a:t>Opvangcentra(CAW)</a:t>
            </a:r>
          </a:p>
          <a:p>
            <a:pPr lvl="4"/>
            <a:r>
              <a:rPr lang="nl-BE" sz="2100">
                <a:solidFill>
                  <a:schemeClr val="tx1"/>
                </a:solidFill>
              </a:rPr>
              <a:t>Project Leegstand</a:t>
            </a:r>
          </a:p>
          <a:p>
            <a:pPr lvl="4"/>
            <a:r>
              <a:rPr lang="nl-BE" sz="2100">
                <a:solidFill>
                  <a:schemeClr val="tx1"/>
                </a:solidFill>
              </a:rPr>
              <a:t>Instapwonen</a:t>
            </a:r>
          </a:p>
          <a:p>
            <a:pPr lvl="4"/>
            <a:r>
              <a:rPr lang="nl-BE" sz="2100">
                <a:solidFill>
                  <a:schemeClr val="tx1"/>
                </a:solidFill>
              </a:rPr>
              <a:t>Postmobiel wonen</a:t>
            </a:r>
          </a:p>
          <a:p>
            <a:pPr lvl="4"/>
            <a:r>
              <a:rPr lang="nl-BE" sz="2100">
                <a:solidFill>
                  <a:schemeClr val="tx1"/>
                </a:solidFill>
              </a:rPr>
              <a:t>Opvang en Oriëntatie </a:t>
            </a:r>
          </a:p>
          <a:p>
            <a:pPr lvl="5"/>
            <a:r>
              <a:rPr lang="nl-BE" sz="1800"/>
              <a:t>Chronisch daklozen </a:t>
            </a:r>
          </a:p>
          <a:p>
            <a:pPr lvl="5"/>
            <a:r>
              <a:rPr lang="nl-BE" sz="1800"/>
              <a:t>Jongeren (in uitwerking)</a:t>
            </a:r>
          </a:p>
          <a:p>
            <a:pPr lvl="5"/>
            <a:r>
              <a:rPr lang="nl-BE" sz="1800"/>
              <a:t>Personen zonder wettig verblijf (in uitwerking)</a:t>
            </a:r>
            <a:endParaRPr lang="nl-BE" sz="1800">
              <a:solidFill>
                <a:schemeClr val="tx1"/>
              </a:solidFill>
            </a:endParaRPr>
          </a:p>
          <a:p>
            <a:pPr lvl="4"/>
            <a:r>
              <a:rPr lang="nl-BE" sz="2100">
                <a:solidFill>
                  <a:schemeClr val="tx1"/>
                </a:solidFill>
              </a:rPr>
              <a:t>Bij middenveldorganisaties (WoonGift, Hart voor Vluchtelingen,…)</a:t>
            </a:r>
          </a:p>
          <a:p>
            <a:pPr lvl="4"/>
            <a:r>
              <a:rPr lang="nl-BE" sz="2100">
                <a:solidFill>
                  <a:schemeClr val="tx1"/>
                </a:solidFill>
              </a:rPr>
              <a:t>Transitwoningen</a:t>
            </a:r>
          </a:p>
          <a:p>
            <a:pPr lvl="4"/>
            <a:r>
              <a:rPr lang="nl-BE" sz="2100">
                <a:solidFill>
                  <a:schemeClr val="tx1"/>
                </a:solidFill>
              </a:rPr>
              <a:t>Noodwoningen</a:t>
            </a:r>
          </a:p>
          <a:p>
            <a:pPr lvl="4"/>
            <a:r>
              <a:rPr lang="nl-BE" sz="2100">
                <a:solidFill>
                  <a:schemeClr val="tx1"/>
                </a:solidFill>
              </a:rPr>
              <a:t>…</a:t>
            </a:r>
          </a:p>
          <a:p>
            <a:pPr lvl="4"/>
            <a:endParaRPr lang="nl-BE" sz="2100">
              <a:solidFill>
                <a:schemeClr val="tx1"/>
              </a:solidFill>
              <a:highlight>
                <a:srgbClr val="00FF00"/>
              </a:highlight>
            </a:endParaRPr>
          </a:p>
          <a:p>
            <a:pPr lvl="4"/>
            <a:endParaRPr lang="nl-BE" sz="2100" dirty="0">
              <a:solidFill>
                <a:schemeClr val="tx1"/>
              </a:solidFill>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20</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4250513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Gesprek met Vlaanderen en/of Federaal</a:t>
            </a:r>
          </a:p>
        </p:txBody>
      </p:sp>
    </p:spTree>
    <p:extLst>
      <p:ext uri="{BB962C8B-B14F-4D97-AF65-F5344CB8AC3E}">
        <p14:creationId xmlns:p14="http://schemas.microsoft.com/office/powerpoint/2010/main" val="2100695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0178" y="476672"/>
            <a:ext cx="7842262" cy="1143000"/>
          </a:xfrm>
        </p:spPr>
        <p:txBody>
          <a:bodyPr/>
          <a:lstStyle/>
          <a:p>
            <a:r>
              <a:rPr lang="nl-BE" dirty="0"/>
              <a:t>Kernboodschappen richting Vlaanderen en/of Federaal</a:t>
            </a:r>
            <a:br>
              <a:rPr lang="nl-BE" dirty="0"/>
            </a:br>
            <a:endParaRPr lang="nl-BE" dirty="0"/>
          </a:p>
        </p:txBody>
      </p:sp>
      <p:sp>
        <p:nvSpPr>
          <p:cNvPr id="3" name="Tijdelijke aanduiding voor inhoud 2"/>
          <p:cNvSpPr>
            <a:spLocks noGrp="1"/>
          </p:cNvSpPr>
          <p:nvPr>
            <p:ph idx="1"/>
          </p:nvPr>
        </p:nvSpPr>
        <p:spPr>
          <a:xfrm>
            <a:off x="611560" y="1268760"/>
            <a:ext cx="8202301" cy="4608512"/>
          </a:xfrm>
          <a:effectLst>
            <a:softEdge rad="0"/>
          </a:effectLst>
        </p:spPr>
        <p:txBody>
          <a:bodyPr>
            <a:normAutofit/>
          </a:bodyPr>
          <a:lstStyle/>
          <a:p>
            <a:pPr lvl="2"/>
            <a:r>
              <a:rPr lang="nl-BE" sz="2300" dirty="0">
                <a:solidFill>
                  <a:schemeClr val="tx1"/>
                </a:solidFill>
              </a:rPr>
              <a:t>Toegang tot sociale huisvesting (pijlersysteem)</a:t>
            </a:r>
            <a:endParaRPr lang="nl-BE" sz="2100" dirty="0">
              <a:solidFill>
                <a:schemeClr val="tx1"/>
              </a:solidFill>
            </a:endParaRPr>
          </a:p>
          <a:p>
            <a:pPr lvl="2"/>
            <a:r>
              <a:rPr lang="nl-BE" sz="2300" dirty="0">
                <a:solidFill>
                  <a:schemeClr val="tx1"/>
                </a:solidFill>
              </a:rPr>
              <a:t>Investeringsmodel voor sociale huisvesting (aanbod)</a:t>
            </a:r>
          </a:p>
          <a:p>
            <a:pPr lvl="4"/>
            <a:r>
              <a:rPr lang="nl-BE" sz="2100" dirty="0">
                <a:solidFill>
                  <a:schemeClr val="tx1"/>
                </a:solidFill>
              </a:rPr>
              <a:t>Argument zowel vanuit preventie als vanuit oplossing voor bestaande dakloosheid</a:t>
            </a:r>
          </a:p>
          <a:p>
            <a:pPr lvl="2"/>
            <a:r>
              <a:rPr lang="nl-BE" sz="2300" dirty="0">
                <a:solidFill>
                  <a:schemeClr val="tx1"/>
                </a:solidFill>
              </a:rPr>
              <a:t>Bovenlokale coördinatie van en investeringen op een integraal dak- en thuislozenbeleid:</a:t>
            </a:r>
          </a:p>
          <a:p>
            <a:pPr lvl="4"/>
            <a:r>
              <a:rPr lang="nl-BE" sz="2100" dirty="0">
                <a:solidFill>
                  <a:schemeClr val="tx1"/>
                </a:solidFill>
              </a:rPr>
              <a:t>Linken met bestaande gemengd platform Dak- en thuisloosheid</a:t>
            </a:r>
          </a:p>
          <a:p>
            <a:pPr lvl="4"/>
            <a:r>
              <a:rPr lang="nl-BE" sz="2100" dirty="0">
                <a:solidFill>
                  <a:schemeClr val="tx1"/>
                </a:solidFill>
              </a:rPr>
              <a:t>Bijeenroepen interministeriële conferentie</a:t>
            </a:r>
          </a:p>
          <a:p>
            <a:pPr lvl="4"/>
            <a:r>
              <a:rPr lang="nl-BE" sz="2100" dirty="0">
                <a:solidFill>
                  <a:schemeClr val="tx1"/>
                </a:solidFill>
              </a:rPr>
              <a:t>Actualiseren samenwerkingsovereenkomst van 2012 </a:t>
            </a:r>
            <a:r>
              <a:rPr lang="nl-BE" sz="2100" dirty="0" err="1">
                <a:solidFill>
                  <a:schemeClr val="tx1"/>
                </a:solidFill>
              </a:rPr>
              <a:t>ism</a:t>
            </a:r>
            <a:r>
              <a:rPr lang="nl-BE" sz="2100" dirty="0">
                <a:solidFill>
                  <a:schemeClr val="tx1"/>
                </a:solidFill>
              </a:rPr>
              <a:t> lokale besturen</a:t>
            </a:r>
          </a:p>
          <a:p>
            <a:pPr lvl="2"/>
            <a:r>
              <a:rPr lang="nl-BE" sz="2300" dirty="0">
                <a:solidFill>
                  <a:schemeClr val="tx1"/>
                </a:solidFill>
              </a:rPr>
              <a:t>Criteria en aanpak wonen met zorg of begeleiding (</a:t>
            </a:r>
            <a:r>
              <a:rPr lang="nl-BE" sz="2300" dirty="0" err="1">
                <a:solidFill>
                  <a:schemeClr val="tx1"/>
                </a:solidFill>
              </a:rPr>
              <a:t>cf</a:t>
            </a:r>
            <a:r>
              <a:rPr lang="nl-BE" sz="2300" dirty="0">
                <a:solidFill>
                  <a:schemeClr val="tx1"/>
                </a:solidFill>
              </a:rPr>
              <a:t> daklozen met complexe problematieken –GGZ en verslavingszorg)</a:t>
            </a:r>
          </a:p>
          <a:p>
            <a:pPr marL="560387" lvl="4" indent="0">
              <a:buNone/>
            </a:pPr>
            <a:endParaRPr lang="nl-BE" sz="2100" dirty="0">
              <a:solidFill>
                <a:schemeClr val="tx1"/>
              </a:solidFill>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22</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2112509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Toekomstige werking TFWO</a:t>
            </a:r>
          </a:p>
        </p:txBody>
      </p:sp>
    </p:spTree>
    <p:extLst>
      <p:ext uri="{BB962C8B-B14F-4D97-AF65-F5344CB8AC3E}">
        <p14:creationId xmlns:p14="http://schemas.microsoft.com/office/powerpoint/2010/main" val="2018561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514F086D-7334-43DB-9894-0B634DC618D6}"/>
              </a:ext>
            </a:extLst>
          </p:cNvPr>
          <p:cNvSpPr>
            <a:spLocks noGrp="1"/>
          </p:cNvSpPr>
          <p:nvPr>
            <p:ph idx="1"/>
          </p:nvPr>
        </p:nvSpPr>
        <p:spPr>
          <a:xfrm>
            <a:off x="179513" y="548681"/>
            <a:ext cx="8568952" cy="5472608"/>
          </a:xfrm>
        </p:spPr>
        <p:txBody>
          <a:bodyPr>
            <a:normAutofit/>
          </a:bodyPr>
          <a:lstStyle/>
          <a:p>
            <a:r>
              <a:rPr lang="nl-BE" b="1" dirty="0"/>
              <a:t>Open vergadering 	</a:t>
            </a:r>
            <a:r>
              <a:rPr lang="nl-BE" dirty="0"/>
              <a:t>= jaarlijks</a:t>
            </a:r>
            <a:r>
              <a:rPr lang="nl-BE" dirty="0">
                <a:sym typeface="Wingdings" panose="05000000000000000000" pitchFamily="2" charset="2"/>
              </a:rPr>
              <a:t> dialoog tussen beleid en </a:t>
            </a:r>
          </a:p>
          <a:p>
            <a:r>
              <a:rPr lang="nl-BE" dirty="0">
                <a:sym typeface="Wingdings" panose="05000000000000000000" pitchFamily="2" charset="2"/>
              </a:rPr>
              <a:t>            			middenveld </a:t>
            </a:r>
            <a:r>
              <a:rPr lang="nl-BE" dirty="0" err="1">
                <a:sym typeface="Wingdings" panose="05000000000000000000" pitchFamily="2" charset="2"/>
              </a:rPr>
              <a:t>mbt</a:t>
            </a:r>
            <a:r>
              <a:rPr lang="nl-BE" dirty="0">
                <a:sym typeface="Wingdings" panose="05000000000000000000" pitchFamily="2" charset="2"/>
              </a:rPr>
              <a:t> wonen en opvang</a:t>
            </a:r>
          </a:p>
          <a:p>
            <a:r>
              <a:rPr lang="nl-BE" dirty="0">
                <a:sym typeface="Wingdings" panose="05000000000000000000" pitchFamily="2" charset="2"/>
              </a:rPr>
              <a:t> 			 23 juni 2021 (voormiddag)</a:t>
            </a:r>
          </a:p>
          <a:p>
            <a:endParaRPr lang="nl-BE" dirty="0">
              <a:sym typeface="Wingdings" panose="05000000000000000000" pitchFamily="2" charset="2"/>
            </a:endParaRPr>
          </a:p>
          <a:p>
            <a:r>
              <a:rPr lang="nl-BE" b="1" dirty="0">
                <a:sym typeface="Wingdings" panose="05000000000000000000" pitchFamily="2" charset="2"/>
              </a:rPr>
              <a:t>Thematische vergaderingen = </a:t>
            </a:r>
            <a:r>
              <a:rPr lang="nl-BE" dirty="0">
                <a:sym typeface="Wingdings" panose="05000000000000000000" pitchFamily="2" charset="2"/>
              </a:rPr>
              <a:t>ad hoc op vraag van Stad of </a:t>
            </a:r>
          </a:p>
          <a:p>
            <a:r>
              <a:rPr lang="nl-BE" dirty="0">
                <a:sym typeface="Wingdings" panose="05000000000000000000" pitchFamily="2" charset="2"/>
              </a:rPr>
              <a:t> 			                  middenveld</a:t>
            </a:r>
            <a:endParaRPr lang="nl-BE" b="1" dirty="0">
              <a:sym typeface="Wingdings" panose="05000000000000000000" pitchFamily="2" charset="2"/>
            </a:endParaRPr>
          </a:p>
          <a:p>
            <a:endParaRPr lang="nl-BE" dirty="0">
              <a:sym typeface="Wingdings" panose="05000000000000000000" pitchFamily="2" charset="2"/>
            </a:endParaRPr>
          </a:p>
          <a:p>
            <a:r>
              <a:rPr lang="nl-BE" b="1" dirty="0">
                <a:sym typeface="Wingdings" panose="05000000000000000000" pitchFamily="2" charset="2"/>
              </a:rPr>
              <a:t>Woondialoog </a:t>
            </a:r>
            <a:r>
              <a:rPr lang="nl-BE" dirty="0">
                <a:sym typeface="Wingdings" panose="05000000000000000000" pitchFamily="2" charset="2"/>
              </a:rPr>
              <a:t> 	= dialoog tussen burgers in precaire (woon-)   </a:t>
            </a:r>
          </a:p>
          <a:p>
            <a:r>
              <a:rPr lang="nl-BE" dirty="0">
                <a:sym typeface="Wingdings" panose="05000000000000000000" pitchFamily="2" charset="2"/>
              </a:rPr>
              <a:t> 			omstandigheden en beleid</a:t>
            </a:r>
          </a:p>
          <a:p>
            <a:r>
              <a:rPr lang="nl-BE" dirty="0">
                <a:sym typeface="Wingdings" panose="05000000000000000000" pitchFamily="2" charset="2"/>
              </a:rPr>
              <a:t> 			 georganiseerd vanuit middenveld</a:t>
            </a:r>
          </a:p>
          <a:p>
            <a:r>
              <a:rPr lang="nl-BE" dirty="0">
                <a:sym typeface="Wingdings" panose="05000000000000000000" pitchFamily="2" charset="2"/>
              </a:rPr>
              <a:t> 			 uitnodiging volgt </a:t>
            </a:r>
          </a:p>
          <a:p>
            <a:r>
              <a:rPr lang="nl-BE" b="1" dirty="0"/>
              <a:t> </a:t>
            </a:r>
          </a:p>
        </p:txBody>
      </p:sp>
      <p:sp>
        <p:nvSpPr>
          <p:cNvPr id="4" name="Tijdelijke aanduiding voor voettekst 3">
            <a:extLst>
              <a:ext uri="{FF2B5EF4-FFF2-40B4-BE49-F238E27FC236}">
                <a16:creationId xmlns:a16="http://schemas.microsoft.com/office/drawing/2014/main" id="{7B5D2A5B-2F53-47C4-9828-360BFA201C09}"/>
              </a:ext>
            </a:extLst>
          </p:cNvPr>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a:extLst>
              <a:ext uri="{FF2B5EF4-FFF2-40B4-BE49-F238E27FC236}">
                <a16:creationId xmlns:a16="http://schemas.microsoft.com/office/drawing/2014/main" id="{C5239B21-352B-49AC-99A3-140C4152EE49}"/>
              </a:ext>
            </a:extLst>
          </p:cNvPr>
          <p:cNvSpPr>
            <a:spLocks noGrp="1"/>
          </p:cNvSpPr>
          <p:nvPr>
            <p:ph type="sldNum" sz="quarter" idx="12"/>
          </p:nvPr>
        </p:nvSpPr>
        <p:spPr/>
        <p:txBody>
          <a:bodyPr/>
          <a:lstStyle/>
          <a:p>
            <a:fld id="{E8F12D86-93AC-45BB-B8CA-9542A3CF9355}" type="slidenum">
              <a:rPr lang="nl-BE" smtClean="0"/>
              <a:t>24</a:t>
            </a:fld>
            <a:endParaRPr lang="nl-BE"/>
          </a:p>
        </p:txBody>
      </p:sp>
      <p:sp>
        <p:nvSpPr>
          <p:cNvPr id="6" name="Tijdelijke aanduiding voor datum 5">
            <a:extLst>
              <a:ext uri="{FF2B5EF4-FFF2-40B4-BE49-F238E27FC236}">
                <a16:creationId xmlns:a16="http://schemas.microsoft.com/office/drawing/2014/main" id="{F04EC7D6-133B-4AF6-83B5-5BDD85472D69}"/>
              </a:ext>
            </a:extLst>
          </p:cNvPr>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2531323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514F086D-7334-43DB-9894-0B634DC618D6}"/>
              </a:ext>
            </a:extLst>
          </p:cNvPr>
          <p:cNvSpPr>
            <a:spLocks noGrp="1"/>
          </p:cNvSpPr>
          <p:nvPr>
            <p:ph idx="1"/>
          </p:nvPr>
        </p:nvSpPr>
        <p:spPr>
          <a:xfrm>
            <a:off x="179513" y="548681"/>
            <a:ext cx="8568952" cy="5472608"/>
          </a:xfrm>
        </p:spPr>
        <p:txBody>
          <a:bodyPr>
            <a:normAutofit lnSpcReduction="10000"/>
          </a:bodyPr>
          <a:lstStyle/>
          <a:p>
            <a:r>
              <a:rPr lang="nl-BE" b="1" dirty="0"/>
              <a:t>Co-creatie trajecten 	</a:t>
            </a:r>
            <a:r>
              <a:rPr lang="nl-BE" dirty="0"/>
              <a:t>=</a:t>
            </a:r>
            <a:r>
              <a:rPr lang="nl-BE" dirty="0">
                <a:sym typeface="Wingdings" panose="05000000000000000000" pitchFamily="2" charset="2"/>
              </a:rPr>
              <a:t> specifieke tijdelijke samenwerkingstrajecten </a:t>
            </a:r>
          </a:p>
          <a:p>
            <a:r>
              <a:rPr lang="nl-BE" dirty="0">
                <a:sym typeface="Wingdings" panose="05000000000000000000" pitchFamily="2" charset="2"/>
              </a:rPr>
              <a:t> 			tussen Stad en middenveld</a:t>
            </a:r>
          </a:p>
          <a:p>
            <a:r>
              <a:rPr lang="nl-BE" dirty="0">
                <a:sym typeface="Wingdings" panose="05000000000000000000" pitchFamily="2" charset="2"/>
              </a:rPr>
              <a:t> 			 ROOF</a:t>
            </a:r>
          </a:p>
          <a:p>
            <a:r>
              <a:rPr lang="nl-BE" dirty="0">
                <a:sym typeface="Wingdings" panose="05000000000000000000" pitchFamily="2" charset="2"/>
              </a:rPr>
              <a:t> 			 Opvang &amp; Oriëntatie</a:t>
            </a:r>
          </a:p>
          <a:p>
            <a:r>
              <a:rPr lang="nl-BE" dirty="0">
                <a:sym typeface="Wingdings" panose="05000000000000000000" pitchFamily="2" charset="2"/>
              </a:rPr>
              <a:t> 			 Projectoproep</a:t>
            </a:r>
          </a:p>
          <a:p>
            <a:r>
              <a:rPr lang="nl-BE" dirty="0">
                <a:sym typeface="Wingdings" panose="05000000000000000000" pitchFamily="2" charset="2"/>
              </a:rPr>
              <a:t> 			 … screening beleidsnota’s</a:t>
            </a:r>
          </a:p>
          <a:p>
            <a:endParaRPr lang="nl-BE" dirty="0">
              <a:sym typeface="Wingdings" panose="05000000000000000000" pitchFamily="2" charset="2"/>
            </a:endParaRPr>
          </a:p>
          <a:p>
            <a:r>
              <a:rPr lang="nl-BE" b="1" dirty="0">
                <a:sym typeface="Wingdings" panose="05000000000000000000" pitchFamily="2" charset="2"/>
              </a:rPr>
              <a:t>Nieuwsbrief		</a:t>
            </a:r>
            <a:r>
              <a:rPr lang="nl-BE" dirty="0">
                <a:sym typeface="Wingdings" panose="05000000000000000000" pitchFamily="2" charset="2"/>
              </a:rPr>
              <a:t>= informeren over alle lopende en geplande </a:t>
            </a:r>
          </a:p>
          <a:p>
            <a:r>
              <a:rPr lang="nl-BE" dirty="0">
                <a:sym typeface="Wingdings" panose="05000000000000000000" pitchFamily="2" charset="2"/>
              </a:rPr>
              <a:t> 			acties, zowel vanuit beleid als vanuit </a:t>
            </a:r>
          </a:p>
          <a:p>
            <a:r>
              <a:rPr lang="nl-BE" dirty="0">
                <a:sym typeface="Wingdings" panose="05000000000000000000" pitchFamily="2" charset="2"/>
              </a:rPr>
              <a:t> 			middenveld</a:t>
            </a:r>
          </a:p>
          <a:p>
            <a:endParaRPr lang="nl-BE" dirty="0">
              <a:sym typeface="Wingdings" panose="05000000000000000000" pitchFamily="2" charset="2"/>
            </a:endParaRPr>
          </a:p>
          <a:p>
            <a:r>
              <a:rPr lang="nl-BE" dirty="0">
                <a:sym typeface="Wingdings" panose="05000000000000000000" pitchFamily="2" charset="2"/>
              </a:rPr>
              <a:t>Vragen, ideeën?  </a:t>
            </a:r>
            <a:r>
              <a:rPr lang="nl-BE" b="1" dirty="0" err="1">
                <a:sym typeface="Wingdings" panose="05000000000000000000" pitchFamily="2" charset="2"/>
              </a:rPr>
              <a:t>taskforcewonenenopvang@stad.gent</a:t>
            </a:r>
            <a:endParaRPr lang="nl-BE" b="1" dirty="0"/>
          </a:p>
        </p:txBody>
      </p:sp>
      <p:sp>
        <p:nvSpPr>
          <p:cNvPr id="4" name="Tijdelijke aanduiding voor voettekst 3">
            <a:extLst>
              <a:ext uri="{FF2B5EF4-FFF2-40B4-BE49-F238E27FC236}">
                <a16:creationId xmlns:a16="http://schemas.microsoft.com/office/drawing/2014/main" id="{7B5D2A5B-2F53-47C4-9828-360BFA201C09}"/>
              </a:ext>
            </a:extLst>
          </p:cNvPr>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a:extLst>
              <a:ext uri="{FF2B5EF4-FFF2-40B4-BE49-F238E27FC236}">
                <a16:creationId xmlns:a16="http://schemas.microsoft.com/office/drawing/2014/main" id="{C5239B21-352B-49AC-99A3-140C4152EE49}"/>
              </a:ext>
            </a:extLst>
          </p:cNvPr>
          <p:cNvSpPr>
            <a:spLocks noGrp="1"/>
          </p:cNvSpPr>
          <p:nvPr>
            <p:ph type="sldNum" sz="quarter" idx="12"/>
          </p:nvPr>
        </p:nvSpPr>
        <p:spPr/>
        <p:txBody>
          <a:bodyPr/>
          <a:lstStyle/>
          <a:p>
            <a:fld id="{E8F12D86-93AC-45BB-B8CA-9542A3CF9355}" type="slidenum">
              <a:rPr lang="nl-BE" smtClean="0"/>
              <a:t>25</a:t>
            </a:fld>
            <a:endParaRPr lang="nl-BE"/>
          </a:p>
        </p:txBody>
      </p:sp>
      <p:sp>
        <p:nvSpPr>
          <p:cNvPr id="6" name="Tijdelijke aanduiding voor datum 5">
            <a:extLst>
              <a:ext uri="{FF2B5EF4-FFF2-40B4-BE49-F238E27FC236}">
                <a16:creationId xmlns:a16="http://schemas.microsoft.com/office/drawing/2014/main" id="{F04EC7D6-133B-4AF6-83B5-5BDD85472D69}"/>
              </a:ext>
            </a:extLst>
          </p:cNvPr>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5457535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Een middenveld om trots op te zijn!</a:t>
            </a:r>
          </a:p>
        </p:txBody>
      </p:sp>
      <p:sp>
        <p:nvSpPr>
          <p:cNvPr id="3" name="Ondertitel 2"/>
          <p:cNvSpPr>
            <a:spLocks noGrp="1"/>
          </p:cNvSpPr>
          <p:nvPr>
            <p:ph type="subTitle" idx="1"/>
          </p:nvPr>
        </p:nvSpPr>
        <p:spPr/>
        <p:txBody>
          <a:bodyPr/>
          <a:lstStyle/>
          <a:p>
            <a:r>
              <a:rPr lang="nl-BE" dirty="0"/>
              <a:t>TASKFORCE WONEN en OPVANG</a:t>
            </a:r>
          </a:p>
          <a:p>
            <a:r>
              <a:rPr lang="nl-BE" dirty="0"/>
              <a:t>email: </a:t>
            </a:r>
            <a:r>
              <a:rPr lang="nl-BE" dirty="0" err="1"/>
              <a:t>Taskforce.WonenEnOpvang@stad.gent</a:t>
            </a:r>
            <a:endParaRPr lang="nl-BE" dirty="0"/>
          </a:p>
        </p:txBody>
      </p:sp>
      <p:sp>
        <p:nvSpPr>
          <p:cNvPr id="4" name="Tijdelijke aanduiding voor tekst 3"/>
          <p:cNvSpPr>
            <a:spLocks noGrp="1"/>
          </p:cNvSpPr>
          <p:nvPr>
            <p:ph type="body" sz="quarter" idx="10"/>
          </p:nvPr>
        </p:nvSpPr>
        <p:spPr/>
        <p:txBody>
          <a:bodyPr/>
          <a:lstStyle/>
          <a:p>
            <a:endParaRPr lang="nl-BE" dirty="0"/>
          </a:p>
        </p:txBody>
      </p:sp>
    </p:spTree>
    <p:extLst>
      <p:ext uri="{BB962C8B-B14F-4D97-AF65-F5344CB8AC3E}">
        <p14:creationId xmlns:p14="http://schemas.microsoft.com/office/powerpoint/2010/main" val="4044775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0178" y="476672"/>
            <a:ext cx="7610400" cy="1143000"/>
          </a:xfrm>
        </p:spPr>
        <p:txBody>
          <a:bodyPr/>
          <a:lstStyle/>
          <a:p>
            <a:r>
              <a:rPr lang="nl-BE" dirty="0"/>
              <a:t>Huidige aanbod</a:t>
            </a:r>
            <a:br>
              <a:rPr lang="nl-BE" dirty="0"/>
            </a:br>
            <a:endParaRPr lang="nl-BE" dirty="0"/>
          </a:p>
        </p:txBody>
      </p:sp>
      <p:sp>
        <p:nvSpPr>
          <p:cNvPr id="3" name="Tijdelijke aanduiding voor inhoud 2"/>
          <p:cNvSpPr>
            <a:spLocks noGrp="1"/>
          </p:cNvSpPr>
          <p:nvPr>
            <p:ph idx="1"/>
          </p:nvPr>
        </p:nvSpPr>
        <p:spPr>
          <a:xfrm>
            <a:off x="611560" y="1268760"/>
            <a:ext cx="8202301" cy="4608512"/>
          </a:xfrm>
          <a:effectLst>
            <a:softEdge rad="0"/>
          </a:effectLst>
        </p:spPr>
        <p:txBody>
          <a:bodyPr>
            <a:normAutofit lnSpcReduction="10000"/>
          </a:bodyPr>
          <a:lstStyle/>
          <a:p>
            <a:pPr marL="46800" lvl="2" indent="0">
              <a:buNone/>
            </a:pPr>
            <a:r>
              <a:rPr lang="nl-BE" sz="2300" dirty="0">
                <a:solidFill>
                  <a:schemeClr val="tx1"/>
                </a:solidFill>
              </a:rPr>
              <a:t>BEGELEIDING en ONDERSTEUNING</a:t>
            </a:r>
          </a:p>
          <a:p>
            <a:pPr lvl="4"/>
            <a:r>
              <a:rPr lang="nl-BE" sz="2100" dirty="0">
                <a:solidFill>
                  <a:schemeClr val="tx1"/>
                </a:solidFill>
              </a:rPr>
              <a:t>Gerichte begeleiding dienst Thuislozenzorg OCMW</a:t>
            </a:r>
          </a:p>
          <a:p>
            <a:pPr lvl="4"/>
            <a:r>
              <a:rPr lang="nl-BE" sz="2100" dirty="0" err="1">
                <a:solidFill>
                  <a:schemeClr val="tx1"/>
                </a:solidFill>
              </a:rPr>
              <a:t>Psycho-sociale</a:t>
            </a:r>
            <a:r>
              <a:rPr lang="nl-BE" sz="2100" dirty="0">
                <a:solidFill>
                  <a:schemeClr val="tx1"/>
                </a:solidFill>
              </a:rPr>
              <a:t> en administratieve begeleiding OCMW (medische kaart, </a:t>
            </a:r>
            <a:r>
              <a:rPr lang="nl-BE" sz="2100" dirty="0" err="1">
                <a:solidFill>
                  <a:schemeClr val="tx1"/>
                </a:solidFill>
              </a:rPr>
              <a:t>welzijnbureaus</a:t>
            </a:r>
            <a:r>
              <a:rPr lang="nl-BE" sz="2100" dirty="0">
                <a:solidFill>
                  <a:schemeClr val="tx1"/>
                </a:solidFill>
              </a:rPr>
              <a:t>)</a:t>
            </a:r>
          </a:p>
          <a:p>
            <a:pPr lvl="4"/>
            <a:r>
              <a:rPr lang="nl-BE" sz="2100" dirty="0">
                <a:solidFill>
                  <a:schemeClr val="tx1"/>
                </a:solidFill>
              </a:rPr>
              <a:t>Straathoekwerk</a:t>
            </a:r>
          </a:p>
          <a:p>
            <a:pPr lvl="4"/>
            <a:r>
              <a:rPr lang="nl-BE" sz="2100" dirty="0">
                <a:solidFill>
                  <a:schemeClr val="tx1"/>
                </a:solidFill>
              </a:rPr>
              <a:t>Buurtstewards</a:t>
            </a:r>
          </a:p>
          <a:p>
            <a:pPr lvl="4"/>
            <a:r>
              <a:rPr lang="nl-BE" sz="2100" dirty="0">
                <a:solidFill>
                  <a:schemeClr val="tx1"/>
                </a:solidFill>
              </a:rPr>
              <a:t>Brugteam CAW</a:t>
            </a:r>
          </a:p>
          <a:p>
            <a:pPr lvl="4"/>
            <a:r>
              <a:rPr lang="nl-BE" sz="2100" dirty="0">
                <a:solidFill>
                  <a:schemeClr val="tx1"/>
                </a:solidFill>
              </a:rPr>
              <a:t>Materiële ondersteuning (Foodsavers, KRAS vzw, Gents Solidariteitsfonds,…)</a:t>
            </a:r>
          </a:p>
          <a:p>
            <a:pPr lvl="4"/>
            <a:r>
              <a:rPr lang="nl-BE" sz="2100" dirty="0">
                <a:solidFill>
                  <a:schemeClr val="tx1"/>
                </a:solidFill>
              </a:rPr>
              <a:t>MSOC</a:t>
            </a:r>
          </a:p>
          <a:p>
            <a:pPr lvl="4"/>
            <a:r>
              <a:rPr lang="nl-BE" sz="2100" dirty="0">
                <a:solidFill>
                  <a:schemeClr val="tx1"/>
                </a:solidFill>
              </a:rPr>
              <a:t>Wijkgezondheidscentra</a:t>
            </a:r>
          </a:p>
          <a:p>
            <a:pPr lvl="4"/>
            <a:r>
              <a:rPr lang="nl-BE" sz="2100" dirty="0">
                <a:solidFill>
                  <a:schemeClr val="tx1"/>
                </a:solidFill>
              </a:rPr>
              <a:t>Vrijwilligersorganisaties en middenveldpartners</a:t>
            </a:r>
          </a:p>
          <a:p>
            <a:pPr lvl="4"/>
            <a:r>
              <a:rPr lang="nl-BE" sz="2100" dirty="0">
                <a:solidFill>
                  <a:schemeClr val="tx1"/>
                </a:solidFill>
              </a:rPr>
              <a:t>...</a:t>
            </a:r>
          </a:p>
          <a:p>
            <a:pPr lvl="4"/>
            <a:endParaRPr lang="nl-BE" sz="2100" dirty="0">
              <a:solidFill>
                <a:schemeClr val="tx1"/>
              </a:solidFill>
            </a:endParaRPr>
          </a:p>
          <a:p>
            <a:pPr lvl="4"/>
            <a:endParaRPr lang="nl-BE" sz="2100" dirty="0">
              <a:solidFill>
                <a:schemeClr val="tx1"/>
              </a:solidFill>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27</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4014271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voettekst 1"/>
          <p:cNvSpPr>
            <a:spLocks noGrp="1"/>
          </p:cNvSpPr>
          <p:nvPr>
            <p:ph type="ftr" sz="quarter" idx="11"/>
          </p:nvPr>
        </p:nvSpPr>
        <p:spPr/>
        <p:txBody>
          <a:bodyPr/>
          <a:lstStyle/>
          <a:p>
            <a:pPr algn="l"/>
            <a:r>
              <a:rPr lang="nl-BE"/>
              <a:t>Taskforce Wonen en Opvang - Cijfers Daklozentelling</a:t>
            </a:r>
            <a:endParaRPr lang="nl-BE" dirty="0"/>
          </a:p>
        </p:txBody>
      </p:sp>
      <p:sp>
        <p:nvSpPr>
          <p:cNvPr id="3" name="Tijdelijke aanduiding voor dianummer 2"/>
          <p:cNvSpPr>
            <a:spLocks noGrp="1"/>
          </p:cNvSpPr>
          <p:nvPr>
            <p:ph type="sldNum" sz="quarter" idx="12"/>
          </p:nvPr>
        </p:nvSpPr>
        <p:spPr/>
        <p:txBody>
          <a:bodyPr/>
          <a:lstStyle/>
          <a:p>
            <a:fld id="{E8F12D86-93AC-45BB-B8CA-9542A3CF9355}" type="slidenum">
              <a:rPr lang="nl-BE" smtClean="0"/>
              <a:t>28</a:t>
            </a:fld>
            <a:endParaRPr lang="nl-BE"/>
          </a:p>
        </p:txBody>
      </p:sp>
      <p:sp>
        <p:nvSpPr>
          <p:cNvPr id="4" name="Tijdelijke aanduiding voor tekst 3"/>
          <p:cNvSpPr>
            <a:spLocks noGrp="1"/>
          </p:cNvSpPr>
          <p:nvPr>
            <p:ph type="body" sz="quarter" idx="13"/>
          </p:nvPr>
        </p:nvSpPr>
        <p:spPr/>
        <p:txBody>
          <a:bodyPr/>
          <a:lstStyle/>
          <a:p>
            <a:pPr algn="r"/>
            <a:r>
              <a:rPr lang="nl-BE" dirty="0"/>
              <a:t>TASKFORCE </a:t>
            </a:r>
          </a:p>
          <a:p>
            <a:pPr lvl="1" algn="r"/>
            <a:r>
              <a:rPr lang="nl-BE" b="0" dirty="0"/>
              <a:t>WONEN </a:t>
            </a:r>
          </a:p>
          <a:p>
            <a:pPr algn="r"/>
            <a:r>
              <a:rPr lang="nl-BE" dirty="0"/>
              <a:t>EN </a:t>
            </a:r>
          </a:p>
          <a:p>
            <a:pPr algn="r"/>
            <a:r>
              <a:rPr lang="nl-BE" dirty="0"/>
              <a:t>OPVANG</a:t>
            </a:r>
          </a:p>
        </p:txBody>
      </p:sp>
      <p:sp>
        <p:nvSpPr>
          <p:cNvPr id="5" name="Titel 4"/>
          <p:cNvSpPr>
            <a:spLocks noGrp="1"/>
          </p:cNvSpPr>
          <p:nvPr>
            <p:ph type="title"/>
          </p:nvPr>
        </p:nvSpPr>
        <p:spPr/>
        <p:txBody>
          <a:bodyPr/>
          <a:lstStyle/>
          <a:p>
            <a:r>
              <a:rPr lang="nl-BE" dirty="0"/>
              <a:t>Inhoudstafel</a:t>
            </a:r>
          </a:p>
        </p:txBody>
      </p:sp>
      <p:sp>
        <p:nvSpPr>
          <p:cNvPr id="6" name="Tijdelijke aanduiding voor inhoud 5"/>
          <p:cNvSpPr>
            <a:spLocks noGrp="1"/>
          </p:cNvSpPr>
          <p:nvPr>
            <p:ph idx="1"/>
          </p:nvPr>
        </p:nvSpPr>
        <p:spPr/>
        <p:txBody>
          <a:bodyPr>
            <a:normAutofit/>
          </a:bodyPr>
          <a:lstStyle/>
          <a:p>
            <a:pPr lvl="2"/>
            <a:r>
              <a:rPr lang="nl-BE" dirty="0"/>
              <a:t>Inleiding 10’</a:t>
            </a:r>
          </a:p>
          <a:p>
            <a:pPr lvl="2"/>
            <a:r>
              <a:rPr lang="nl-BE" dirty="0"/>
              <a:t>Situering, beleid en toekomstige aanpak 20’</a:t>
            </a:r>
          </a:p>
          <a:p>
            <a:pPr lvl="2"/>
            <a:r>
              <a:rPr lang="nl-BE" dirty="0"/>
              <a:t>Input vanuit het middenveld 80’</a:t>
            </a:r>
          </a:p>
          <a:p>
            <a:pPr lvl="2"/>
            <a:r>
              <a:rPr lang="nl-BE" dirty="0"/>
              <a:t>Toekomstige werking TFWO 10’</a:t>
            </a:r>
          </a:p>
        </p:txBody>
      </p:sp>
      <p:sp>
        <p:nvSpPr>
          <p:cNvPr id="7" name="Tijdelijke aanduiding voor datum 6"/>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729863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7466" y="647067"/>
            <a:ext cx="7610400" cy="1143000"/>
          </a:xfrm>
        </p:spPr>
        <p:txBody>
          <a:bodyPr/>
          <a:lstStyle/>
          <a:p>
            <a:r>
              <a:rPr lang="nl-BE" dirty="0"/>
              <a:t>Technische afspraken</a:t>
            </a:r>
          </a:p>
        </p:txBody>
      </p:sp>
      <p:sp>
        <p:nvSpPr>
          <p:cNvPr id="3" name="Tijdelijke aanduiding voor inhoud 2"/>
          <p:cNvSpPr>
            <a:spLocks noGrp="1"/>
          </p:cNvSpPr>
          <p:nvPr>
            <p:ph idx="1"/>
          </p:nvPr>
        </p:nvSpPr>
        <p:spPr>
          <a:xfrm>
            <a:off x="1150571" y="1790067"/>
            <a:ext cx="7185600" cy="4032448"/>
          </a:xfrm>
        </p:spPr>
        <p:txBody>
          <a:bodyPr>
            <a:normAutofit fontScale="92500" lnSpcReduction="10000"/>
          </a:bodyPr>
          <a:lstStyle/>
          <a:p>
            <a:r>
              <a:rPr lang="nl-BE" dirty="0">
                <a:sym typeface="Wingdings" panose="05000000000000000000" pitchFamily="2" charset="2"/>
              </a:rPr>
              <a:t>Check even of je </a:t>
            </a:r>
            <a:r>
              <a:rPr lang="nl-BE" b="1" dirty="0">
                <a:sym typeface="Wingdings" panose="05000000000000000000" pitchFamily="2" charset="2"/>
              </a:rPr>
              <a:t>micro</a:t>
            </a:r>
            <a:r>
              <a:rPr lang="nl-BE" dirty="0">
                <a:sym typeface="Wingdings" panose="05000000000000000000" pitchFamily="2" charset="2"/>
              </a:rPr>
              <a:t> zeker uitgeschakeld staat</a:t>
            </a:r>
          </a:p>
          <a:p>
            <a:endParaRPr lang="nl-BE" dirty="0">
              <a:sym typeface="Wingdings" panose="05000000000000000000" pitchFamily="2" charset="2"/>
            </a:endParaRPr>
          </a:p>
          <a:p>
            <a:r>
              <a:rPr lang="nl-BE" dirty="0">
                <a:sym typeface="Wingdings" panose="05000000000000000000" pitchFamily="2" charset="2"/>
              </a:rPr>
              <a:t>Indien je </a:t>
            </a:r>
            <a:r>
              <a:rPr lang="nl-BE" b="1" dirty="0">
                <a:sym typeface="Wingdings" panose="05000000000000000000" pitchFamily="2" charset="2"/>
              </a:rPr>
              <a:t>verbinding</a:t>
            </a:r>
            <a:r>
              <a:rPr lang="nl-BE" dirty="0">
                <a:sym typeface="Wingdings" panose="05000000000000000000" pitchFamily="2" charset="2"/>
              </a:rPr>
              <a:t> niet ideaal is, zet dan ook je camera uit</a:t>
            </a:r>
          </a:p>
          <a:p>
            <a:endParaRPr lang="nl-BE" dirty="0">
              <a:sym typeface="Wingdings" panose="05000000000000000000" pitchFamily="2" charset="2"/>
            </a:endParaRPr>
          </a:p>
          <a:p>
            <a:r>
              <a:rPr lang="nl-BE" dirty="0">
                <a:sym typeface="Wingdings" panose="05000000000000000000" pitchFamily="2" charset="2"/>
              </a:rPr>
              <a:t>In de menubalk bovenaan zie je een </a:t>
            </a:r>
            <a:r>
              <a:rPr lang="nl-BE" b="1" dirty="0">
                <a:sym typeface="Wingdings" panose="05000000000000000000" pitchFamily="2" charset="2"/>
              </a:rPr>
              <a:t>tekstballonnetje</a:t>
            </a:r>
            <a:r>
              <a:rPr lang="nl-BE" dirty="0">
                <a:sym typeface="Wingdings" panose="05000000000000000000" pitchFamily="2" charset="2"/>
              </a:rPr>
              <a:t> staan, dat is de chatfunctie</a:t>
            </a:r>
          </a:p>
          <a:p>
            <a:endParaRPr lang="nl-BE" dirty="0">
              <a:sym typeface="Wingdings" panose="05000000000000000000" pitchFamily="2" charset="2"/>
            </a:endParaRPr>
          </a:p>
          <a:p>
            <a:r>
              <a:rPr lang="nl-BE" dirty="0">
                <a:sym typeface="Wingdings" panose="05000000000000000000" pitchFamily="2" charset="2"/>
              </a:rPr>
              <a:t>Vraag het </a:t>
            </a:r>
            <a:r>
              <a:rPr lang="nl-BE" b="1" dirty="0">
                <a:sym typeface="Wingdings" panose="05000000000000000000" pitchFamily="2" charset="2"/>
              </a:rPr>
              <a:t>woord</a:t>
            </a:r>
            <a:r>
              <a:rPr lang="nl-BE" dirty="0">
                <a:sym typeface="Wingdings" panose="05000000000000000000" pitchFamily="2" charset="2"/>
              </a:rPr>
              <a:t>: in chat: thema + kort voorstel + ‘woord’</a:t>
            </a:r>
          </a:p>
          <a:p>
            <a:endParaRPr lang="nl-BE" dirty="0">
              <a:sym typeface="Wingdings" panose="05000000000000000000" pitchFamily="2" charset="2"/>
            </a:endParaRPr>
          </a:p>
          <a:p>
            <a:r>
              <a:rPr lang="nl-BE" dirty="0">
                <a:sym typeface="Wingdings" panose="05000000000000000000" pitchFamily="2" charset="2"/>
              </a:rPr>
              <a:t>Deze vergadering wordt om </a:t>
            </a:r>
            <a:r>
              <a:rPr lang="nl-BE" b="1" dirty="0">
                <a:sym typeface="Wingdings" panose="05000000000000000000" pitchFamily="2" charset="2"/>
              </a:rPr>
              <a:t>privacy</a:t>
            </a:r>
            <a:r>
              <a:rPr lang="nl-BE" dirty="0">
                <a:sym typeface="Wingdings" panose="05000000000000000000" pitchFamily="2" charset="2"/>
              </a:rPr>
              <a:t>-redenen niet opgenomen, en kan dus niet herbekeken worden</a:t>
            </a:r>
          </a:p>
          <a:p>
            <a:endParaRPr lang="nl-BE" dirty="0">
              <a:sym typeface="Wingdings" panose="05000000000000000000" pitchFamily="2" charset="2"/>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3</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3498456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Inleiding</a:t>
            </a:r>
          </a:p>
        </p:txBody>
      </p:sp>
    </p:spTree>
    <p:extLst>
      <p:ext uri="{BB962C8B-B14F-4D97-AF65-F5344CB8AC3E}">
        <p14:creationId xmlns:p14="http://schemas.microsoft.com/office/powerpoint/2010/main" val="2109809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7466" y="647067"/>
            <a:ext cx="7610400" cy="1143000"/>
          </a:xfrm>
        </p:spPr>
        <p:txBody>
          <a:bodyPr/>
          <a:lstStyle/>
          <a:p>
            <a:r>
              <a:rPr lang="nl-BE" dirty="0"/>
              <a:t>Thematische bijeenkomst over resultaten daklozentelling</a:t>
            </a:r>
          </a:p>
        </p:txBody>
      </p:sp>
      <p:sp>
        <p:nvSpPr>
          <p:cNvPr id="3" name="Tijdelijke aanduiding voor inhoud 2"/>
          <p:cNvSpPr>
            <a:spLocks noGrp="1"/>
          </p:cNvSpPr>
          <p:nvPr>
            <p:ph idx="1"/>
          </p:nvPr>
        </p:nvSpPr>
        <p:spPr>
          <a:xfrm>
            <a:off x="1189520" y="1988840"/>
            <a:ext cx="7185600" cy="4032448"/>
          </a:xfrm>
        </p:spPr>
        <p:txBody>
          <a:bodyPr>
            <a:normAutofit lnSpcReduction="10000"/>
          </a:bodyPr>
          <a:lstStyle/>
          <a:p>
            <a:r>
              <a:rPr lang="nl-BE" dirty="0"/>
              <a:t>- Gentse </a:t>
            </a:r>
            <a:r>
              <a:rPr lang="nl-BE" b="1" dirty="0"/>
              <a:t>daklozentelling</a:t>
            </a:r>
            <a:r>
              <a:rPr lang="nl-BE" dirty="0"/>
              <a:t> (schepen Coddens)</a:t>
            </a:r>
          </a:p>
          <a:p>
            <a:pPr lvl="3"/>
            <a:r>
              <a:rPr lang="nl-BE" dirty="0"/>
              <a:t>Belangrijke cijfers, dankzij jullie inspanningen verzameld, </a:t>
            </a:r>
            <a:r>
              <a:rPr lang="nl-BE" dirty="0" err="1"/>
              <a:t>ifv</a:t>
            </a:r>
            <a:r>
              <a:rPr lang="nl-BE" dirty="0"/>
              <a:t> toekomstig beleid, nu mee aan de slag</a:t>
            </a:r>
          </a:p>
          <a:p>
            <a:pPr lvl="3"/>
            <a:r>
              <a:rPr lang="nl-BE" dirty="0"/>
              <a:t>Deel van een breder plan in de aanpak van dak- en thuisloosheid </a:t>
            </a:r>
          </a:p>
          <a:p>
            <a:pPr marL="46800" lvl="2" indent="0">
              <a:buNone/>
            </a:pPr>
            <a:r>
              <a:rPr lang="nl-BE" dirty="0"/>
              <a:t>- Dak- thuisloosheid onderdeel van </a:t>
            </a:r>
            <a:r>
              <a:rPr lang="nl-BE" b="1" dirty="0"/>
              <a:t>Wooncrisis</a:t>
            </a:r>
            <a:r>
              <a:rPr lang="nl-BE" dirty="0"/>
              <a:t> (schepen Heyse)</a:t>
            </a:r>
          </a:p>
          <a:p>
            <a:pPr lvl="3"/>
            <a:r>
              <a:rPr lang="nl-BE" dirty="0"/>
              <a:t>Dak en thuisloosheid is onderdeel van de bredere wooncrisis</a:t>
            </a:r>
          </a:p>
          <a:p>
            <a:pPr lvl="3"/>
            <a:r>
              <a:rPr lang="nl-BE" dirty="0">
                <a:sym typeface="Wingdings" panose="05000000000000000000" pitchFamily="2" charset="2"/>
              </a:rPr>
              <a:t>Telling is </a:t>
            </a:r>
            <a:r>
              <a:rPr lang="nl-BE" dirty="0"/>
              <a:t>basis voor actieplan huisvestingsgerichte benadering dak- en thuisloosheid (ROOF-TFWO)</a:t>
            </a:r>
          </a:p>
          <a:p>
            <a:endParaRPr lang="nl-BE" dirty="0">
              <a:sym typeface="Wingdings" panose="05000000000000000000" pitchFamily="2" charset="2"/>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5</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685840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63688" y="1412776"/>
            <a:ext cx="6505200" cy="2311200"/>
          </a:xfrm>
        </p:spPr>
        <p:txBody>
          <a:bodyPr/>
          <a:lstStyle/>
          <a:p>
            <a:r>
              <a:rPr lang="nl-BE" dirty="0"/>
              <a:t>Situering</a:t>
            </a:r>
          </a:p>
        </p:txBody>
      </p:sp>
    </p:spTree>
    <p:extLst>
      <p:ext uri="{BB962C8B-B14F-4D97-AF65-F5344CB8AC3E}">
        <p14:creationId xmlns:p14="http://schemas.microsoft.com/office/powerpoint/2010/main" val="2038385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6800" y="555300"/>
            <a:ext cx="7610400" cy="1143000"/>
          </a:xfrm>
        </p:spPr>
        <p:txBody>
          <a:bodyPr/>
          <a:lstStyle/>
          <a:p>
            <a:r>
              <a:rPr lang="nl-BE" dirty="0"/>
              <a:t>Dak- en thuisloosheid, op het snijvlak tussen</a:t>
            </a:r>
            <a:br>
              <a:rPr lang="nl-BE" sz="3200" dirty="0">
                <a:solidFill>
                  <a:schemeClr val="tx1"/>
                </a:solidFill>
              </a:rPr>
            </a:br>
            <a:endParaRPr lang="nl-BE" dirty="0"/>
          </a:p>
        </p:txBody>
      </p:sp>
      <p:sp>
        <p:nvSpPr>
          <p:cNvPr id="3" name="Tijdelijke aanduiding voor inhoud 2"/>
          <p:cNvSpPr>
            <a:spLocks noGrp="1"/>
          </p:cNvSpPr>
          <p:nvPr>
            <p:ph idx="1"/>
          </p:nvPr>
        </p:nvSpPr>
        <p:spPr>
          <a:xfrm>
            <a:off x="899592" y="1268760"/>
            <a:ext cx="7475528" cy="4752528"/>
          </a:xfrm>
        </p:spPr>
        <p:txBody>
          <a:bodyPr>
            <a:normAutofit/>
          </a:bodyPr>
          <a:lstStyle/>
          <a:p>
            <a:pPr marL="7200" lvl="1" indent="0">
              <a:buNone/>
            </a:pPr>
            <a:r>
              <a:rPr lang="nl-BE" sz="2400" dirty="0"/>
              <a:t>Wonen (SCHEPEN HEYSE): </a:t>
            </a:r>
          </a:p>
          <a:p>
            <a:pPr lvl="4"/>
            <a:r>
              <a:rPr lang="nl-BE" dirty="0"/>
              <a:t>Betaalbaar woonaanbod (sociaal, </a:t>
            </a:r>
            <a:r>
              <a:rPr lang="nl-BE" dirty="0" err="1"/>
              <a:t>budgethuur</a:t>
            </a:r>
            <a:r>
              <a:rPr lang="nl-BE" dirty="0"/>
              <a:t>) als preventie</a:t>
            </a:r>
          </a:p>
          <a:p>
            <a:pPr lvl="4"/>
            <a:r>
              <a:rPr lang="nl-BE" dirty="0"/>
              <a:t>Duurzame huisvesting als oplossing</a:t>
            </a:r>
          </a:p>
          <a:p>
            <a:r>
              <a:rPr lang="nl-BE" sz="2400" b="1" dirty="0">
                <a:solidFill>
                  <a:schemeClr val="tx2"/>
                </a:solidFill>
              </a:rPr>
              <a:t>Welzijn (SCHEPEN CODDENS):</a:t>
            </a:r>
          </a:p>
          <a:p>
            <a:pPr lvl="4"/>
            <a:r>
              <a:rPr lang="nl-BE" dirty="0">
                <a:solidFill>
                  <a:schemeClr val="tx1"/>
                </a:solidFill>
              </a:rPr>
              <a:t>Preventie en duurzame huisvesting waar mogelijk –opvang en tijdelijke huisvesting waar nodig</a:t>
            </a:r>
          </a:p>
          <a:p>
            <a:pPr lvl="4"/>
            <a:r>
              <a:rPr lang="nl-BE" b="0" dirty="0">
                <a:solidFill>
                  <a:schemeClr val="tx1"/>
                </a:solidFill>
              </a:rPr>
              <a:t>Begeleiding op maat</a:t>
            </a:r>
          </a:p>
          <a:p>
            <a:pPr marL="36000" lvl="1" indent="-36000">
              <a:lnSpc>
                <a:spcPct val="103000"/>
              </a:lnSpc>
              <a:spcBef>
                <a:spcPts val="800"/>
              </a:spcBef>
            </a:pPr>
            <a:r>
              <a:rPr lang="nl-BE" sz="2400" dirty="0"/>
              <a:t>Gezondheid (SCHEPEN CODDENS):</a:t>
            </a:r>
          </a:p>
          <a:p>
            <a:pPr lvl="4"/>
            <a:r>
              <a:rPr lang="nl-BE" dirty="0">
                <a:solidFill>
                  <a:schemeClr val="tx1"/>
                </a:solidFill>
              </a:rPr>
              <a:t>Vermaatschappelijking van de zorg (toegang)</a:t>
            </a: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7</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2361597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79599" y="1530000"/>
            <a:ext cx="6505200" cy="2311200"/>
          </a:xfrm>
        </p:spPr>
        <p:txBody>
          <a:bodyPr/>
          <a:lstStyle/>
          <a:p>
            <a:r>
              <a:rPr lang="nl-BE" dirty="0"/>
              <a:t>Huidige en toekomstige aanpak</a:t>
            </a:r>
          </a:p>
        </p:txBody>
      </p:sp>
    </p:spTree>
    <p:extLst>
      <p:ext uri="{BB962C8B-B14F-4D97-AF65-F5344CB8AC3E}">
        <p14:creationId xmlns:p14="http://schemas.microsoft.com/office/powerpoint/2010/main" val="3683114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6800" y="555300"/>
            <a:ext cx="7610400" cy="1143000"/>
          </a:xfrm>
        </p:spPr>
        <p:txBody>
          <a:bodyPr/>
          <a:lstStyle/>
          <a:p>
            <a:r>
              <a:rPr lang="nl-BE" dirty="0"/>
              <a:t>Naar geïntegreerde oplossingen over beleidsdomeinen heen</a:t>
            </a:r>
            <a:br>
              <a:rPr lang="nl-BE" sz="3600" dirty="0">
                <a:solidFill>
                  <a:schemeClr val="tx1"/>
                </a:solidFill>
              </a:rPr>
            </a:br>
            <a:endParaRPr lang="nl-BE" dirty="0"/>
          </a:p>
        </p:txBody>
      </p:sp>
      <p:sp>
        <p:nvSpPr>
          <p:cNvPr id="3" name="Tijdelijke aanduiding voor inhoud 2"/>
          <p:cNvSpPr>
            <a:spLocks noGrp="1"/>
          </p:cNvSpPr>
          <p:nvPr>
            <p:ph idx="1"/>
          </p:nvPr>
        </p:nvSpPr>
        <p:spPr>
          <a:xfrm>
            <a:off x="899592" y="1484784"/>
            <a:ext cx="7475528" cy="4536504"/>
          </a:xfrm>
        </p:spPr>
        <p:txBody>
          <a:bodyPr>
            <a:normAutofit/>
          </a:bodyPr>
          <a:lstStyle/>
          <a:p>
            <a:pPr lvl="1"/>
            <a:r>
              <a:rPr lang="nl-BE" sz="2100" dirty="0"/>
              <a:t>Wonen: </a:t>
            </a:r>
          </a:p>
          <a:p>
            <a:pPr lvl="2"/>
            <a:r>
              <a:rPr lang="nl-BE" sz="2300" dirty="0"/>
              <a:t>Beleidsnota Wonen</a:t>
            </a:r>
          </a:p>
          <a:p>
            <a:pPr marL="0" indent="0">
              <a:buNone/>
            </a:pPr>
            <a:r>
              <a:rPr lang="nl-BE" sz="2100" b="1" dirty="0">
                <a:solidFill>
                  <a:schemeClr val="tx2"/>
                </a:solidFill>
              </a:rPr>
              <a:t>Welzijn: </a:t>
            </a:r>
          </a:p>
          <a:p>
            <a:pPr lvl="2"/>
            <a:r>
              <a:rPr lang="nl-BE" sz="2300" dirty="0"/>
              <a:t>Armoedebeleidsplan</a:t>
            </a:r>
          </a:p>
          <a:p>
            <a:pPr lvl="2"/>
            <a:r>
              <a:rPr lang="nl-BE" sz="2300" dirty="0"/>
              <a:t>Beleidsplan </a:t>
            </a:r>
            <a:r>
              <a:rPr lang="nl-BE" sz="2300" dirty="0" err="1"/>
              <a:t>Outreachend</a:t>
            </a:r>
            <a:r>
              <a:rPr lang="nl-BE" sz="2300" dirty="0"/>
              <a:t> Werken </a:t>
            </a:r>
          </a:p>
          <a:p>
            <a:pPr marL="0" indent="0">
              <a:buNone/>
            </a:pPr>
            <a:r>
              <a:rPr lang="nl-BE" sz="2100" b="1" dirty="0">
                <a:solidFill>
                  <a:schemeClr val="tx2"/>
                </a:solidFill>
              </a:rPr>
              <a:t>Gezondheid:</a:t>
            </a:r>
          </a:p>
          <a:p>
            <a:pPr lvl="2"/>
            <a:r>
              <a:rPr lang="nl-BE" sz="2300" dirty="0"/>
              <a:t>Beleidsnota Gezondheid</a:t>
            </a:r>
          </a:p>
          <a:p>
            <a:pPr lvl="2"/>
            <a:endParaRPr lang="nl-BE" sz="2300" dirty="0">
              <a:solidFill>
                <a:schemeClr val="tx1"/>
              </a:solidFill>
            </a:endParaRPr>
          </a:p>
          <a:p>
            <a:pPr marL="46800" lvl="2" indent="0">
              <a:buNone/>
            </a:pPr>
            <a:r>
              <a:rPr lang="nl-BE" sz="1900" dirty="0">
                <a:solidFill>
                  <a:schemeClr val="tx1"/>
                </a:solidFill>
              </a:rPr>
              <a:t>=&gt;  Focus maximaal op structurele duurzame oplossingen, wel korte termijnoplossingen waar mogelijk</a:t>
            </a:r>
          </a:p>
          <a:p>
            <a:pPr marL="560387" lvl="4" indent="0">
              <a:buNone/>
            </a:pPr>
            <a:endParaRPr lang="nl-BE" sz="1900" dirty="0">
              <a:solidFill>
                <a:schemeClr val="tx1"/>
              </a:solidFill>
            </a:endParaRPr>
          </a:p>
          <a:p>
            <a:pPr marL="0" lvl="1" indent="0">
              <a:buNone/>
            </a:pPr>
            <a:endParaRPr lang="nl-BE" b="0" dirty="0">
              <a:solidFill>
                <a:schemeClr val="tx1"/>
              </a:solidFill>
            </a:endParaRPr>
          </a:p>
        </p:txBody>
      </p:sp>
      <p:sp>
        <p:nvSpPr>
          <p:cNvPr id="4" name="Tijdelijke aanduiding voor voettekst 3"/>
          <p:cNvSpPr>
            <a:spLocks noGrp="1"/>
          </p:cNvSpPr>
          <p:nvPr>
            <p:ph type="ftr" sz="quarter" idx="11"/>
          </p:nvPr>
        </p:nvSpPr>
        <p:spPr/>
        <p:txBody>
          <a:bodyPr/>
          <a:lstStyle/>
          <a:p>
            <a:pPr algn="l"/>
            <a:r>
              <a:rPr lang="nl-BE"/>
              <a:t>Taskforce Wonen en Opvang - Cijfers Daklozentelling</a:t>
            </a:r>
            <a:endParaRPr lang="nl-BE" dirty="0"/>
          </a:p>
        </p:txBody>
      </p:sp>
      <p:sp>
        <p:nvSpPr>
          <p:cNvPr id="5" name="Tijdelijke aanduiding voor dianummer 4"/>
          <p:cNvSpPr>
            <a:spLocks noGrp="1"/>
          </p:cNvSpPr>
          <p:nvPr>
            <p:ph type="sldNum" sz="quarter" idx="12"/>
          </p:nvPr>
        </p:nvSpPr>
        <p:spPr/>
        <p:txBody>
          <a:bodyPr/>
          <a:lstStyle/>
          <a:p>
            <a:fld id="{E8F12D86-93AC-45BB-B8CA-9542A3CF9355}" type="slidenum">
              <a:rPr lang="nl-BE" smtClean="0"/>
              <a:t>9</a:t>
            </a:fld>
            <a:endParaRPr lang="nl-BE"/>
          </a:p>
        </p:txBody>
      </p:sp>
      <p:sp>
        <p:nvSpPr>
          <p:cNvPr id="6" name="Tijdelijke aanduiding voor datum 5"/>
          <p:cNvSpPr>
            <a:spLocks noGrp="1"/>
          </p:cNvSpPr>
          <p:nvPr>
            <p:ph type="dt" sz="half" idx="2"/>
          </p:nvPr>
        </p:nvSpPr>
        <p:spPr/>
        <p:txBody>
          <a:bodyPr/>
          <a:lstStyle/>
          <a:p>
            <a:r>
              <a:rPr lang="nl-BE"/>
              <a:t>30 april 2021</a:t>
            </a:r>
          </a:p>
        </p:txBody>
      </p:sp>
    </p:spTree>
    <p:extLst>
      <p:ext uri="{BB962C8B-B14F-4D97-AF65-F5344CB8AC3E}">
        <p14:creationId xmlns:p14="http://schemas.microsoft.com/office/powerpoint/2010/main" val="789900804"/>
      </p:ext>
    </p:extLst>
  </p:cSld>
  <p:clrMapOvr>
    <a:masterClrMapping/>
  </p:clrMapOvr>
</p:sld>
</file>

<file path=ppt/theme/theme1.xml><?xml version="1.0" encoding="utf-8"?>
<a:theme xmlns:a="http://schemas.openxmlformats.org/drawingml/2006/main" name="binnenwerk">
  <a:themeElements>
    <a:clrScheme name="_stadGent">
      <a:dk1>
        <a:sysClr val="windowText" lastClr="000000"/>
      </a:dk1>
      <a:lt1>
        <a:sysClr val="window" lastClr="FFFFFF"/>
      </a:lt1>
      <a:dk2>
        <a:srgbClr val="009FE3"/>
      </a:dk2>
      <a:lt2>
        <a:srgbClr val="EEECE1"/>
      </a:lt2>
      <a:accent1>
        <a:srgbClr val="009FE3"/>
      </a:accent1>
      <a:accent2>
        <a:srgbClr val="5BB4EA"/>
      </a:accent2>
      <a:accent3>
        <a:srgbClr val="9FCFF3"/>
      </a:accent3>
      <a:accent4>
        <a:srgbClr val="D1E8FA"/>
      </a:accent4>
      <a:accent5>
        <a:srgbClr val="006288"/>
      </a:accent5>
      <a:accent6>
        <a:srgbClr val="0081B5"/>
      </a:accent6>
      <a:hlink>
        <a:srgbClr val="000000"/>
      </a:hlink>
      <a:folHlink>
        <a:srgbClr val="000000"/>
      </a:folHlink>
    </a:clrScheme>
    <a:fontScheme name="_stadGent">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StadG_NL.potx" id="{D33D1CEF-7236-4C91-9EB4-30C7786CE3C4}" vid="{7C1E24DC-7D78-4AC3-88B3-2F50B2D51ED2}"/>
    </a:ext>
  </a:extLst>
</a:theme>
</file>

<file path=ppt/theme/theme2.xml><?xml version="1.0" encoding="utf-8"?>
<a:theme xmlns:a="http://schemas.openxmlformats.org/drawingml/2006/main" name="titeldia presentatie">
  <a:themeElements>
    <a:clrScheme name="_stadGent">
      <a:dk1>
        <a:sysClr val="windowText" lastClr="000000"/>
      </a:dk1>
      <a:lt1>
        <a:sysClr val="window" lastClr="FFFFFF"/>
      </a:lt1>
      <a:dk2>
        <a:srgbClr val="009FE3"/>
      </a:dk2>
      <a:lt2>
        <a:srgbClr val="EEECE1"/>
      </a:lt2>
      <a:accent1>
        <a:srgbClr val="009FE3"/>
      </a:accent1>
      <a:accent2>
        <a:srgbClr val="5BB4EA"/>
      </a:accent2>
      <a:accent3>
        <a:srgbClr val="9FCFF3"/>
      </a:accent3>
      <a:accent4>
        <a:srgbClr val="D1E8FA"/>
      </a:accent4>
      <a:accent5>
        <a:srgbClr val="006288"/>
      </a:accent5>
      <a:accent6>
        <a:srgbClr val="0081B5"/>
      </a:accent6>
      <a:hlink>
        <a:srgbClr val="000000"/>
      </a:hlink>
      <a:folHlink>
        <a:srgbClr val="000000"/>
      </a:folHlink>
    </a:clrScheme>
    <a:fontScheme name="_stadGent">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StadG_NL.potx" id="{D33D1CEF-7236-4C91-9EB4-30C7786CE3C4}" vid="{1EF6997B-9309-40DD-9B78-3602935CD2D9}"/>
    </a:ext>
  </a:extLst>
</a:theme>
</file>

<file path=ppt/theme/theme3.xml><?xml version="1.0" encoding="utf-8"?>
<a:theme xmlns:a="http://schemas.openxmlformats.org/drawingml/2006/main" name="titeldia hoofdstuk">
  <a:themeElements>
    <a:clrScheme name="_stadGent">
      <a:dk1>
        <a:sysClr val="windowText" lastClr="000000"/>
      </a:dk1>
      <a:lt1>
        <a:sysClr val="window" lastClr="FFFFFF"/>
      </a:lt1>
      <a:dk2>
        <a:srgbClr val="009FE3"/>
      </a:dk2>
      <a:lt2>
        <a:srgbClr val="EEECE1"/>
      </a:lt2>
      <a:accent1>
        <a:srgbClr val="009FE3"/>
      </a:accent1>
      <a:accent2>
        <a:srgbClr val="5BB4EA"/>
      </a:accent2>
      <a:accent3>
        <a:srgbClr val="9FCFF3"/>
      </a:accent3>
      <a:accent4>
        <a:srgbClr val="D1E8FA"/>
      </a:accent4>
      <a:accent5>
        <a:srgbClr val="006288"/>
      </a:accent5>
      <a:accent6>
        <a:srgbClr val="0081B5"/>
      </a:accent6>
      <a:hlink>
        <a:srgbClr val="000000"/>
      </a:hlink>
      <a:folHlink>
        <a:srgbClr val="000000"/>
      </a:folHlink>
    </a:clrScheme>
    <a:fontScheme name="_stadGent">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StadG_NL.potx" id="{D33D1CEF-7236-4C91-9EB4-30C7786CE3C4}" vid="{A748BC8A-097D-4988-A3A3-EEAB5C979BDE}"/>
    </a:ext>
  </a:extLst>
</a:theme>
</file>

<file path=ppt/theme/theme4.xml><?xml version="1.0" encoding="utf-8"?>
<a:theme xmlns:a="http://schemas.openxmlformats.org/drawingml/2006/main" name="slot">
  <a:themeElements>
    <a:clrScheme name="_stadGent">
      <a:dk1>
        <a:sysClr val="windowText" lastClr="000000"/>
      </a:dk1>
      <a:lt1>
        <a:sysClr val="window" lastClr="FFFFFF"/>
      </a:lt1>
      <a:dk2>
        <a:srgbClr val="009FE3"/>
      </a:dk2>
      <a:lt2>
        <a:srgbClr val="EEECE1"/>
      </a:lt2>
      <a:accent1>
        <a:srgbClr val="009FE3"/>
      </a:accent1>
      <a:accent2>
        <a:srgbClr val="5BB4EA"/>
      </a:accent2>
      <a:accent3>
        <a:srgbClr val="9FCFF3"/>
      </a:accent3>
      <a:accent4>
        <a:srgbClr val="D1E8FA"/>
      </a:accent4>
      <a:accent5>
        <a:srgbClr val="006288"/>
      </a:accent5>
      <a:accent6>
        <a:srgbClr val="0081B5"/>
      </a:accent6>
      <a:hlink>
        <a:srgbClr val="000000"/>
      </a:hlink>
      <a:folHlink>
        <a:srgbClr val="000000"/>
      </a:folHlink>
    </a:clrScheme>
    <a:fontScheme name="_stadGent">
      <a:majorFont>
        <a:latin typeface="Calibri"/>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StadG_NL.potx" id="{D33D1CEF-7236-4C91-9EB4-30C7786CE3C4}" vid="{5CF56B5D-83E7-40F1-AE01-1FC3624617B0}"/>
    </a:ext>
  </a:extLst>
</a:theme>
</file>

<file path=ppt/theme/theme5.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PPT_StadG_NL_2019</Template>
  <TotalTime>2038</TotalTime>
  <Words>3329</Words>
  <Application>Microsoft Office PowerPoint</Application>
  <PresentationFormat>Diavoorstelling (4:3)</PresentationFormat>
  <Paragraphs>365</Paragraphs>
  <Slides>28</Slides>
  <Notes>16</Notes>
  <HiddenSlides>0</HiddenSlides>
  <MMClips>0</MMClips>
  <ScaleCrop>false</ScaleCrop>
  <HeadingPairs>
    <vt:vector size="6" baseType="variant">
      <vt:variant>
        <vt:lpstr>Gebruikte lettertypen</vt:lpstr>
      </vt:variant>
      <vt:variant>
        <vt:i4>3</vt:i4>
      </vt:variant>
      <vt:variant>
        <vt:lpstr>Thema</vt:lpstr>
      </vt:variant>
      <vt:variant>
        <vt:i4>4</vt:i4>
      </vt:variant>
      <vt:variant>
        <vt:lpstr>Diatitels</vt:lpstr>
      </vt:variant>
      <vt:variant>
        <vt:i4>28</vt:i4>
      </vt:variant>
    </vt:vector>
  </HeadingPairs>
  <TitlesOfParts>
    <vt:vector size="35" baseType="lpstr">
      <vt:lpstr>Arial</vt:lpstr>
      <vt:lpstr>Calibri</vt:lpstr>
      <vt:lpstr>Wingdings</vt:lpstr>
      <vt:lpstr>binnenwerk</vt:lpstr>
      <vt:lpstr>titeldia presentatie</vt:lpstr>
      <vt:lpstr>titeldia hoofdstuk</vt:lpstr>
      <vt:lpstr>slot</vt:lpstr>
      <vt:lpstr>Taskforce Wonen en Opvang</vt:lpstr>
      <vt:lpstr>Programma</vt:lpstr>
      <vt:lpstr>Technische afspraken</vt:lpstr>
      <vt:lpstr>Inleiding</vt:lpstr>
      <vt:lpstr>Thematische bijeenkomst over resultaten daklozentelling</vt:lpstr>
      <vt:lpstr>Situering</vt:lpstr>
      <vt:lpstr>Dak- en thuisloosheid, op het snijvlak tussen </vt:lpstr>
      <vt:lpstr>Huidige en toekomstige aanpak</vt:lpstr>
      <vt:lpstr>Naar geïntegreerde oplossingen over beleidsdomeinen heen </vt:lpstr>
      <vt:lpstr>Dak- en thuislozenbeleid – huidig kader  </vt:lpstr>
      <vt:lpstr>Traject naar duurzame huisvesting</vt:lpstr>
      <vt:lpstr>Input van en discussie met het middenveld</vt:lpstr>
      <vt:lpstr>PROGRAMMA </vt:lpstr>
      <vt:lpstr>AANPAK </vt:lpstr>
      <vt:lpstr>PREVENTIE VAN DAK- EN THUISLOOSHEID</vt:lpstr>
      <vt:lpstr>Huidige aanbod </vt:lpstr>
      <vt:lpstr>DUURZAME HUISVESTINGSOPLOSSINGEN</vt:lpstr>
      <vt:lpstr>Huidige aanbod </vt:lpstr>
      <vt:lpstr>OPVANG en TIJDELIJKE HUISVESTING</vt:lpstr>
      <vt:lpstr>Huidige aanbod </vt:lpstr>
      <vt:lpstr>Gesprek met Vlaanderen en/of Federaal</vt:lpstr>
      <vt:lpstr>Kernboodschappen richting Vlaanderen en/of Federaal </vt:lpstr>
      <vt:lpstr>Toekomstige werking TFWO</vt:lpstr>
      <vt:lpstr>PowerPoint-presentatie</vt:lpstr>
      <vt:lpstr>PowerPoint-presentatie</vt:lpstr>
      <vt:lpstr>Een middenveld om trots op te zijn!</vt:lpstr>
      <vt:lpstr>Huidige aanbod </vt:lpstr>
      <vt:lpstr>Inhoudstafel</vt:lpstr>
    </vt:vector>
  </TitlesOfParts>
  <Company>Stad Gent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Taskforce Wonen en Opvang</dc:title>
  <dc:creator>Vanden Broucke Steven</dc:creator>
  <cp:lastModifiedBy>Gros Fabienne</cp:lastModifiedBy>
  <cp:revision>106</cp:revision>
  <cp:lastPrinted>2018-06-21T18:59:21Z</cp:lastPrinted>
  <dcterms:created xsi:type="dcterms:W3CDTF">2021-04-13T13:09:13Z</dcterms:created>
  <dcterms:modified xsi:type="dcterms:W3CDTF">2021-05-12T15:18:56Z</dcterms:modified>
</cp:coreProperties>
</file>