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714" r:id="rId3"/>
    <p:sldMasterId id="2147483691" r:id="rId4"/>
  </p:sldMasterIdLst>
  <p:notesMasterIdLst>
    <p:notesMasterId r:id="rId24"/>
  </p:notesMasterIdLst>
  <p:handoutMasterIdLst>
    <p:handoutMasterId r:id="rId25"/>
  </p:handoutMasterIdLst>
  <p:sldIdLst>
    <p:sldId id="345" r:id="rId5"/>
    <p:sldId id="340" r:id="rId6"/>
    <p:sldId id="367" r:id="rId7"/>
    <p:sldId id="364" r:id="rId8"/>
    <p:sldId id="387" r:id="rId9"/>
    <p:sldId id="384" r:id="rId10"/>
    <p:sldId id="397" r:id="rId11"/>
    <p:sldId id="260" r:id="rId12"/>
    <p:sldId id="398" r:id="rId13"/>
    <p:sldId id="403" r:id="rId14"/>
    <p:sldId id="412" r:id="rId15"/>
    <p:sldId id="418" r:id="rId16"/>
    <p:sldId id="419" r:id="rId17"/>
    <p:sldId id="420" r:id="rId18"/>
    <p:sldId id="421" r:id="rId19"/>
    <p:sldId id="422" r:id="rId20"/>
    <p:sldId id="423" r:id="rId21"/>
    <p:sldId id="425" r:id="rId22"/>
    <p:sldId id="350" r:id="rId23"/>
  </p:sldIdLst>
  <p:sldSz cx="9144000" cy="6858000" type="screen4x3"/>
  <p:notesSz cx="7099300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Stijl, donker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1" autoAdjust="0"/>
  </p:normalViewPr>
  <p:slideViewPr>
    <p:cSldViewPr>
      <p:cViewPr varScale="1">
        <p:scale>
          <a:sx n="86" d="100"/>
          <a:sy n="86" d="100"/>
        </p:scale>
        <p:origin x="619" y="72"/>
      </p:cViewPr>
      <p:guideLst>
        <p:guide orient="horz" pos="2160"/>
        <p:guide pos="7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660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E38F9-61F2-454D-A626-385B4E6D76F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74B3A8-13AD-4374-BD2A-65C5541AC924}">
      <dgm:prSet/>
      <dgm:spPr/>
      <dgm:t>
        <a:bodyPr/>
        <a:lstStyle/>
        <a:p>
          <a:r>
            <a:rPr lang="nl-BE" dirty="0"/>
            <a:t>een praktijk waar  </a:t>
          </a:r>
          <a:r>
            <a:rPr lang="nl-BE" b="1" dirty="0"/>
            <a:t>zorgen, spelen en leren</a:t>
          </a:r>
          <a:r>
            <a:rPr lang="nl-BE" dirty="0"/>
            <a:t> </a:t>
          </a:r>
          <a:r>
            <a:rPr lang="nl-BE" b="1" dirty="0"/>
            <a:t>gelijkwaardig verbonden zijn</a:t>
          </a:r>
          <a:r>
            <a:rPr lang="nl-BE" dirty="0"/>
            <a:t> </a:t>
          </a:r>
          <a:endParaRPr lang="en-US" dirty="0"/>
        </a:p>
      </dgm:t>
    </dgm:pt>
    <dgm:pt modelId="{A6B28ABD-070C-4C30-91E0-2AE5E8C1FA61}" type="parTrans" cxnId="{E10D91A8-FC6D-4B87-9847-29E091D42778}">
      <dgm:prSet/>
      <dgm:spPr/>
      <dgm:t>
        <a:bodyPr/>
        <a:lstStyle/>
        <a:p>
          <a:endParaRPr lang="en-US"/>
        </a:p>
      </dgm:t>
    </dgm:pt>
    <dgm:pt modelId="{483434A0-804C-48C2-9AC8-CC10F8ACB3B3}" type="sibTrans" cxnId="{E10D91A8-FC6D-4B87-9847-29E091D42778}">
      <dgm:prSet/>
      <dgm:spPr/>
      <dgm:t>
        <a:bodyPr/>
        <a:lstStyle/>
        <a:p>
          <a:endParaRPr lang="en-US"/>
        </a:p>
      </dgm:t>
    </dgm:pt>
    <dgm:pt modelId="{3C2C44B0-807B-45AE-84DF-0CF38F199B08}">
      <dgm:prSet/>
      <dgm:spPr/>
      <dgm:t>
        <a:bodyPr/>
        <a:lstStyle/>
        <a:p>
          <a:r>
            <a:rPr lang="nl-BE" dirty="0"/>
            <a:t>een organisatie waarbij </a:t>
          </a:r>
          <a:r>
            <a:rPr lang="nl-BE" b="1" dirty="0"/>
            <a:t>kinderopvang en onderwijs naadloos in elkaar overgaan</a:t>
          </a:r>
          <a:endParaRPr lang="en-US" dirty="0"/>
        </a:p>
      </dgm:t>
    </dgm:pt>
    <dgm:pt modelId="{C0586728-926F-49C6-A8DB-EC544806513B}" type="parTrans" cxnId="{87ED879B-4569-4448-AA55-B9ED96623AA4}">
      <dgm:prSet/>
      <dgm:spPr/>
      <dgm:t>
        <a:bodyPr/>
        <a:lstStyle/>
        <a:p>
          <a:endParaRPr lang="en-US"/>
        </a:p>
      </dgm:t>
    </dgm:pt>
    <dgm:pt modelId="{12A760C3-55F1-49A1-A5DB-0C897F4E3CE9}" type="sibTrans" cxnId="{87ED879B-4569-4448-AA55-B9ED96623AA4}">
      <dgm:prSet/>
      <dgm:spPr/>
      <dgm:t>
        <a:bodyPr/>
        <a:lstStyle/>
        <a:p>
          <a:endParaRPr lang="en-US"/>
        </a:p>
      </dgm:t>
    </dgm:pt>
    <dgm:pt modelId="{1A9E171B-1C6C-42FC-A11D-9754FBB3703B}" type="pres">
      <dgm:prSet presAssocID="{867E38F9-61F2-454D-A626-385B4E6D76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1609E5-3F91-4F54-A5FA-20C6A793F979}" type="pres">
      <dgm:prSet presAssocID="{D674B3A8-13AD-4374-BD2A-65C5541AC924}" presName="hierRoot1" presStyleCnt="0"/>
      <dgm:spPr/>
    </dgm:pt>
    <dgm:pt modelId="{8705CA02-084A-4F2E-9AC4-D0AC124285B4}" type="pres">
      <dgm:prSet presAssocID="{D674B3A8-13AD-4374-BD2A-65C5541AC924}" presName="composite" presStyleCnt="0"/>
      <dgm:spPr/>
    </dgm:pt>
    <dgm:pt modelId="{F5326CDD-47F2-4E82-982A-41E47B885E36}" type="pres">
      <dgm:prSet presAssocID="{D674B3A8-13AD-4374-BD2A-65C5541AC924}" presName="background" presStyleLbl="node0" presStyleIdx="0" presStyleCnt="2"/>
      <dgm:spPr/>
    </dgm:pt>
    <dgm:pt modelId="{587C6B1F-B49E-4304-8EE0-36E0137C8B5B}" type="pres">
      <dgm:prSet presAssocID="{D674B3A8-13AD-4374-BD2A-65C5541AC924}" presName="text" presStyleLbl="fgAcc0" presStyleIdx="0" presStyleCnt="2">
        <dgm:presLayoutVars>
          <dgm:chPref val="3"/>
        </dgm:presLayoutVars>
      </dgm:prSet>
      <dgm:spPr/>
    </dgm:pt>
    <dgm:pt modelId="{85B72D47-51D4-42ED-8940-69532FA5FDB5}" type="pres">
      <dgm:prSet presAssocID="{D674B3A8-13AD-4374-BD2A-65C5541AC924}" presName="hierChild2" presStyleCnt="0"/>
      <dgm:spPr/>
    </dgm:pt>
    <dgm:pt modelId="{20458AD7-99D8-4D6C-9CBE-80EBF78496D7}" type="pres">
      <dgm:prSet presAssocID="{3C2C44B0-807B-45AE-84DF-0CF38F199B08}" presName="hierRoot1" presStyleCnt="0"/>
      <dgm:spPr/>
    </dgm:pt>
    <dgm:pt modelId="{BE0C2E43-30A5-494F-907C-AFE9251A0BAB}" type="pres">
      <dgm:prSet presAssocID="{3C2C44B0-807B-45AE-84DF-0CF38F199B08}" presName="composite" presStyleCnt="0"/>
      <dgm:spPr/>
    </dgm:pt>
    <dgm:pt modelId="{7D848893-5309-4BBA-951B-CC16E8F086A3}" type="pres">
      <dgm:prSet presAssocID="{3C2C44B0-807B-45AE-84DF-0CF38F199B08}" presName="background" presStyleLbl="node0" presStyleIdx="1" presStyleCnt="2"/>
      <dgm:spPr/>
    </dgm:pt>
    <dgm:pt modelId="{547B0FD9-1842-4444-A844-FEAF88902F7E}" type="pres">
      <dgm:prSet presAssocID="{3C2C44B0-807B-45AE-84DF-0CF38F199B08}" presName="text" presStyleLbl="fgAcc0" presStyleIdx="1" presStyleCnt="2">
        <dgm:presLayoutVars>
          <dgm:chPref val="3"/>
        </dgm:presLayoutVars>
      </dgm:prSet>
      <dgm:spPr/>
    </dgm:pt>
    <dgm:pt modelId="{6C87218E-4670-4A83-AAE2-4237E57153D5}" type="pres">
      <dgm:prSet presAssocID="{3C2C44B0-807B-45AE-84DF-0CF38F199B08}" presName="hierChild2" presStyleCnt="0"/>
      <dgm:spPr/>
    </dgm:pt>
  </dgm:ptLst>
  <dgm:cxnLst>
    <dgm:cxn modelId="{F159181E-9744-42A3-AFF5-FFCA41AA4195}" type="presOf" srcId="{D674B3A8-13AD-4374-BD2A-65C5541AC924}" destId="{587C6B1F-B49E-4304-8EE0-36E0137C8B5B}" srcOrd="0" destOrd="0" presId="urn:microsoft.com/office/officeart/2005/8/layout/hierarchy1"/>
    <dgm:cxn modelId="{FFADEF1F-D96C-4AC7-9116-0539EBAA4FAA}" type="presOf" srcId="{867E38F9-61F2-454D-A626-385B4E6D76FF}" destId="{1A9E171B-1C6C-42FC-A11D-9754FBB3703B}" srcOrd="0" destOrd="0" presId="urn:microsoft.com/office/officeart/2005/8/layout/hierarchy1"/>
    <dgm:cxn modelId="{87ED879B-4569-4448-AA55-B9ED96623AA4}" srcId="{867E38F9-61F2-454D-A626-385B4E6D76FF}" destId="{3C2C44B0-807B-45AE-84DF-0CF38F199B08}" srcOrd="1" destOrd="0" parTransId="{C0586728-926F-49C6-A8DB-EC544806513B}" sibTransId="{12A760C3-55F1-49A1-A5DB-0C897F4E3CE9}"/>
    <dgm:cxn modelId="{E10D91A8-FC6D-4B87-9847-29E091D42778}" srcId="{867E38F9-61F2-454D-A626-385B4E6D76FF}" destId="{D674B3A8-13AD-4374-BD2A-65C5541AC924}" srcOrd="0" destOrd="0" parTransId="{A6B28ABD-070C-4C30-91E0-2AE5E8C1FA61}" sibTransId="{483434A0-804C-48C2-9AC8-CC10F8ACB3B3}"/>
    <dgm:cxn modelId="{A40553CA-76AD-489D-B351-3FFC6A5C17BA}" type="presOf" srcId="{3C2C44B0-807B-45AE-84DF-0CF38F199B08}" destId="{547B0FD9-1842-4444-A844-FEAF88902F7E}" srcOrd="0" destOrd="0" presId="urn:microsoft.com/office/officeart/2005/8/layout/hierarchy1"/>
    <dgm:cxn modelId="{3B1F7DC7-3C28-4337-A000-5FC92AA05FC1}" type="presParOf" srcId="{1A9E171B-1C6C-42FC-A11D-9754FBB3703B}" destId="{981609E5-3F91-4F54-A5FA-20C6A793F979}" srcOrd="0" destOrd="0" presId="urn:microsoft.com/office/officeart/2005/8/layout/hierarchy1"/>
    <dgm:cxn modelId="{7DFA3BA6-A3AE-4E2D-AED8-217A0944252F}" type="presParOf" srcId="{981609E5-3F91-4F54-A5FA-20C6A793F979}" destId="{8705CA02-084A-4F2E-9AC4-D0AC124285B4}" srcOrd="0" destOrd="0" presId="urn:microsoft.com/office/officeart/2005/8/layout/hierarchy1"/>
    <dgm:cxn modelId="{0811F412-D677-4C71-9982-AE553C99FAD4}" type="presParOf" srcId="{8705CA02-084A-4F2E-9AC4-D0AC124285B4}" destId="{F5326CDD-47F2-4E82-982A-41E47B885E36}" srcOrd="0" destOrd="0" presId="urn:microsoft.com/office/officeart/2005/8/layout/hierarchy1"/>
    <dgm:cxn modelId="{C8C5E436-30CE-485F-B477-6E07AA5CAB8E}" type="presParOf" srcId="{8705CA02-084A-4F2E-9AC4-D0AC124285B4}" destId="{587C6B1F-B49E-4304-8EE0-36E0137C8B5B}" srcOrd="1" destOrd="0" presId="urn:microsoft.com/office/officeart/2005/8/layout/hierarchy1"/>
    <dgm:cxn modelId="{1D0537D5-601C-4125-8B25-F9FC79F17F0B}" type="presParOf" srcId="{981609E5-3F91-4F54-A5FA-20C6A793F979}" destId="{85B72D47-51D4-42ED-8940-69532FA5FDB5}" srcOrd="1" destOrd="0" presId="urn:microsoft.com/office/officeart/2005/8/layout/hierarchy1"/>
    <dgm:cxn modelId="{1148A290-E723-49FA-ABBB-884A65FBA414}" type="presParOf" srcId="{1A9E171B-1C6C-42FC-A11D-9754FBB3703B}" destId="{20458AD7-99D8-4D6C-9CBE-80EBF78496D7}" srcOrd="1" destOrd="0" presId="urn:microsoft.com/office/officeart/2005/8/layout/hierarchy1"/>
    <dgm:cxn modelId="{FC851417-E24F-4D4A-8D94-07518EDA1DE9}" type="presParOf" srcId="{20458AD7-99D8-4D6C-9CBE-80EBF78496D7}" destId="{BE0C2E43-30A5-494F-907C-AFE9251A0BAB}" srcOrd="0" destOrd="0" presId="urn:microsoft.com/office/officeart/2005/8/layout/hierarchy1"/>
    <dgm:cxn modelId="{9564B765-55BC-410F-BC27-6147F088F27C}" type="presParOf" srcId="{BE0C2E43-30A5-494F-907C-AFE9251A0BAB}" destId="{7D848893-5309-4BBA-951B-CC16E8F086A3}" srcOrd="0" destOrd="0" presId="urn:microsoft.com/office/officeart/2005/8/layout/hierarchy1"/>
    <dgm:cxn modelId="{B1475DF7-8C05-4393-8DF8-EC3CE42F32DF}" type="presParOf" srcId="{BE0C2E43-30A5-494F-907C-AFE9251A0BAB}" destId="{547B0FD9-1842-4444-A844-FEAF88902F7E}" srcOrd="1" destOrd="0" presId="urn:microsoft.com/office/officeart/2005/8/layout/hierarchy1"/>
    <dgm:cxn modelId="{36C8D39E-ACFF-4C67-AFB8-46CC3A63F86A}" type="presParOf" srcId="{20458AD7-99D8-4D6C-9CBE-80EBF78496D7}" destId="{6C87218E-4670-4A83-AAE2-4237E57153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50F63D-87A5-49BE-B350-134CB36429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44CB324-CD15-4628-8F3C-2E7C84D30877}">
      <dgm:prSet/>
      <dgm:spPr/>
      <dgm:t>
        <a:bodyPr/>
        <a:lstStyle/>
        <a:p>
          <a:r>
            <a:rPr lang="nl-BE" dirty="0"/>
            <a:t>De Rakkertjes / Victor Carpentier</a:t>
          </a:r>
          <a:endParaRPr lang="en-US" dirty="0"/>
        </a:p>
      </dgm:t>
    </dgm:pt>
    <dgm:pt modelId="{BBBE2A85-AD89-4B11-A1AE-D963014A5E1D}" type="parTrans" cxnId="{90CE580B-134C-4733-A4E1-3062C8B9A082}">
      <dgm:prSet/>
      <dgm:spPr/>
      <dgm:t>
        <a:bodyPr/>
        <a:lstStyle/>
        <a:p>
          <a:endParaRPr lang="en-US"/>
        </a:p>
      </dgm:t>
    </dgm:pt>
    <dgm:pt modelId="{3ADF1D2D-9249-49BA-A233-53A88C1A84F1}" type="sibTrans" cxnId="{90CE580B-134C-4733-A4E1-3062C8B9A082}">
      <dgm:prSet/>
      <dgm:spPr/>
      <dgm:t>
        <a:bodyPr/>
        <a:lstStyle/>
        <a:p>
          <a:endParaRPr lang="en-US"/>
        </a:p>
      </dgm:t>
    </dgm:pt>
    <dgm:pt modelId="{6D3B15CA-C6DE-4242-ADCC-02B152790B75}">
      <dgm:prSet/>
      <dgm:spPr/>
      <dgm:t>
        <a:bodyPr/>
        <a:lstStyle/>
        <a:p>
          <a:r>
            <a:rPr lang="nl-BE"/>
            <a:t>De Dulle Grietjes / François Laurent</a:t>
          </a:r>
          <a:endParaRPr lang="en-US"/>
        </a:p>
      </dgm:t>
    </dgm:pt>
    <dgm:pt modelId="{6D87F315-FE3F-467F-8F30-CDEE72D8A168}" type="parTrans" cxnId="{CAE30F27-453E-4577-8641-734894684554}">
      <dgm:prSet/>
      <dgm:spPr/>
      <dgm:t>
        <a:bodyPr/>
        <a:lstStyle/>
        <a:p>
          <a:endParaRPr lang="en-US"/>
        </a:p>
      </dgm:t>
    </dgm:pt>
    <dgm:pt modelId="{8113A284-BC47-4A6E-B334-661C6424A394}" type="sibTrans" cxnId="{CAE30F27-453E-4577-8641-734894684554}">
      <dgm:prSet/>
      <dgm:spPr/>
      <dgm:t>
        <a:bodyPr/>
        <a:lstStyle/>
        <a:p>
          <a:endParaRPr lang="en-US"/>
        </a:p>
      </dgm:t>
    </dgm:pt>
    <dgm:pt modelId="{520D6B7A-1974-44E1-8DEB-5B3B1CD2A266}" type="pres">
      <dgm:prSet presAssocID="{5C50F63D-87A5-49BE-B350-134CB36429E4}" presName="linear" presStyleCnt="0">
        <dgm:presLayoutVars>
          <dgm:animLvl val="lvl"/>
          <dgm:resizeHandles val="exact"/>
        </dgm:presLayoutVars>
      </dgm:prSet>
      <dgm:spPr/>
    </dgm:pt>
    <dgm:pt modelId="{12DACCDA-BC0A-48DE-88FA-4A414C98F7A1}" type="pres">
      <dgm:prSet presAssocID="{F44CB324-CD15-4628-8F3C-2E7C84D3087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60A3495-5870-412B-A68F-EF272D590C92}" type="pres">
      <dgm:prSet presAssocID="{3ADF1D2D-9249-49BA-A233-53A88C1A84F1}" presName="spacer" presStyleCnt="0"/>
      <dgm:spPr/>
    </dgm:pt>
    <dgm:pt modelId="{15A7E74D-FFE8-459D-9709-64FA05D0F344}" type="pres">
      <dgm:prSet presAssocID="{6D3B15CA-C6DE-4242-ADCC-02B152790B7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0CE580B-134C-4733-A4E1-3062C8B9A082}" srcId="{5C50F63D-87A5-49BE-B350-134CB36429E4}" destId="{F44CB324-CD15-4628-8F3C-2E7C84D30877}" srcOrd="0" destOrd="0" parTransId="{BBBE2A85-AD89-4B11-A1AE-D963014A5E1D}" sibTransId="{3ADF1D2D-9249-49BA-A233-53A88C1A84F1}"/>
    <dgm:cxn modelId="{CAE30F27-453E-4577-8641-734894684554}" srcId="{5C50F63D-87A5-49BE-B350-134CB36429E4}" destId="{6D3B15CA-C6DE-4242-ADCC-02B152790B75}" srcOrd="1" destOrd="0" parTransId="{6D87F315-FE3F-467F-8F30-CDEE72D8A168}" sibTransId="{8113A284-BC47-4A6E-B334-661C6424A394}"/>
    <dgm:cxn modelId="{93FAD12E-5968-4BFD-8B6A-1CFCC3A22AC9}" type="presOf" srcId="{6D3B15CA-C6DE-4242-ADCC-02B152790B75}" destId="{15A7E74D-FFE8-459D-9709-64FA05D0F344}" srcOrd="0" destOrd="0" presId="urn:microsoft.com/office/officeart/2005/8/layout/vList2"/>
    <dgm:cxn modelId="{6CD32570-61DE-4F76-9B85-AE787914E02B}" type="presOf" srcId="{F44CB324-CD15-4628-8F3C-2E7C84D30877}" destId="{12DACCDA-BC0A-48DE-88FA-4A414C98F7A1}" srcOrd="0" destOrd="0" presId="urn:microsoft.com/office/officeart/2005/8/layout/vList2"/>
    <dgm:cxn modelId="{A1A40CCC-5F43-4C4F-A2BD-277F3157C206}" type="presOf" srcId="{5C50F63D-87A5-49BE-B350-134CB36429E4}" destId="{520D6B7A-1974-44E1-8DEB-5B3B1CD2A266}" srcOrd="0" destOrd="0" presId="urn:microsoft.com/office/officeart/2005/8/layout/vList2"/>
    <dgm:cxn modelId="{81FA70A7-872B-42D1-A9EA-18BDC37D6EA9}" type="presParOf" srcId="{520D6B7A-1974-44E1-8DEB-5B3B1CD2A266}" destId="{12DACCDA-BC0A-48DE-88FA-4A414C98F7A1}" srcOrd="0" destOrd="0" presId="urn:microsoft.com/office/officeart/2005/8/layout/vList2"/>
    <dgm:cxn modelId="{E694576C-53F2-4C09-AA9D-C54616B11ED5}" type="presParOf" srcId="{520D6B7A-1974-44E1-8DEB-5B3B1CD2A266}" destId="{A60A3495-5870-412B-A68F-EF272D590C92}" srcOrd="1" destOrd="0" presId="urn:microsoft.com/office/officeart/2005/8/layout/vList2"/>
    <dgm:cxn modelId="{20A2D104-D744-4860-9F0E-8F5D52267A58}" type="presParOf" srcId="{520D6B7A-1974-44E1-8DEB-5B3B1CD2A266}" destId="{15A7E74D-FFE8-459D-9709-64FA05D0F34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9B8174-0ED6-4645-A2CB-473A08582882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7A59B98-5526-44E7-AE7E-67EEE1D6878A}">
      <dgm:prSet/>
      <dgm:spPr/>
      <dgm:t>
        <a:bodyPr/>
        <a:lstStyle/>
        <a:p>
          <a:r>
            <a:rPr lang="nl-BE"/>
            <a:t>1 kindcentrum met gemeenschappelijke</a:t>
          </a:r>
          <a:endParaRPr lang="en-US"/>
        </a:p>
      </dgm:t>
    </dgm:pt>
    <dgm:pt modelId="{7D757CA0-A999-4347-ACC1-DD53BE37F940}" type="parTrans" cxnId="{8C6D322B-03B0-4FEE-8387-8F1EE29EED4C}">
      <dgm:prSet/>
      <dgm:spPr/>
      <dgm:t>
        <a:bodyPr/>
        <a:lstStyle/>
        <a:p>
          <a:endParaRPr lang="en-US"/>
        </a:p>
      </dgm:t>
    </dgm:pt>
    <dgm:pt modelId="{982D5450-F965-4193-81C2-601585E6C280}" type="sibTrans" cxnId="{8C6D322B-03B0-4FEE-8387-8F1EE29EED4C}">
      <dgm:prSet/>
      <dgm:spPr/>
      <dgm:t>
        <a:bodyPr/>
        <a:lstStyle/>
        <a:p>
          <a:endParaRPr lang="en-US"/>
        </a:p>
      </dgm:t>
    </dgm:pt>
    <dgm:pt modelId="{07E50CB3-4759-46CC-A1DC-363ADECEB6D6}">
      <dgm:prSet/>
      <dgm:spPr/>
      <dgm:t>
        <a:bodyPr/>
        <a:lstStyle/>
        <a:p>
          <a:r>
            <a:rPr lang="nl-BE"/>
            <a:t>Visie</a:t>
          </a:r>
          <a:endParaRPr lang="en-US"/>
        </a:p>
      </dgm:t>
    </dgm:pt>
    <dgm:pt modelId="{14C18B8F-D976-4F0B-8419-4E5FFEE36E03}" type="parTrans" cxnId="{CF25402C-E193-4310-88D2-C7B121C2F3D2}">
      <dgm:prSet/>
      <dgm:spPr/>
      <dgm:t>
        <a:bodyPr/>
        <a:lstStyle/>
        <a:p>
          <a:endParaRPr lang="en-US"/>
        </a:p>
      </dgm:t>
    </dgm:pt>
    <dgm:pt modelId="{F63BC288-4637-40F6-BA74-B674E917A334}" type="sibTrans" cxnId="{CF25402C-E193-4310-88D2-C7B121C2F3D2}">
      <dgm:prSet/>
      <dgm:spPr/>
      <dgm:t>
        <a:bodyPr/>
        <a:lstStyle/>
        <a:p>
          <a:endParaRPr lang="en-US"/>
        </a:p>
      </dgm:t>
    </dgm:pt>
    <dgm:pt modelId="{96647FEF-0ED6-4301-9176-456690D9E1C6}">
      <dgm:prSet/>
      <dgm:spPr/>
      <dgm:t>
        <a:bodyPr/>
        <a:lstStyle/>
        <a:p>
          <a:r>
            <a:rPr lang="nl-BE"/>
            <a:t>Ruimtes</a:t>
          </a:r>
          <a:endParaRPr lang="en-US"/>
        </a:p>
      </dgm:t>
    </dgm:pt>
    <dgm:pt modelId="{55E26ABF-D279-4A9E-9FB1-877D36CE4011}" type="parTrans" cxnId="{A31072B0-937E-4D24-A761-6DDDFC3B38D8}">
      <dgm:prSet/>
      <dgm:spPr/>
      <dgm:t>
        <a:bodyPr/>
        <a:lstStyle/>
        <a:p>
          <a:endParaRPr lang="en-US"/>
        </a:p>
      </dgm:t>
    </dgm:pt>
    <dgm:pt modelId="{75817A2A-C93C-4162-9735-111B0C99D4EF}" type="sibTrans" cxnId="{A31072B0-937E-4D24-A761-6DDDFC3B38D8}">
      <dgm:prSet/>
      <dgm:spPr/>
      <dgm:t>
        <a:bodyPr/>
        <a:lstStyle/>
        <a:p>
          <a:endParaRPr lang="en-US"/>
        </a:p>
      </dgm:t>
    </dgm:pt>
    <dgm:pt modelId="{79140BBE-A0A4-4F83-A81A-3C9B2EDC6F74}">
      <dgm:prSet/>
      <dgm:spPr/>
      <dgm:t>
        <a:bodyPr/>
        <a:lstStyle/>
        <a:p>
          <a:r>
            <a:rPr lang="nl-BE"/>
            <a:t>Onthaal</a:t>
          </a:r>
          <a:endParaRPr lang="en-US"/>
        </a:p>
      </dgm:t>
    </dgm:pt>
    <dgm:pt modelId="{2635F63D-4C37-4713-988B-A9E214998F1E}" type="parTrans" cxnId="{4053214F-A389-4E74-8673-D7484CBB0453}">
      <dgm:prSet/>
      <dgm:spPr/>
      <dgm:t>
        <a:bodyPr/>
        <a:lstStyle/>
        <a:p>
          <a:endParaRPr lang="en-US"/>
        </a:p>
      </dgm:t>
    </dgm:pt>
    <dgm:pt modelId="{0B5A8341-5F9E-4DC8-B388-5D4A7B8B000A}" type="sibTrans" cxnId="{4053214F-A389-4E74-8673-D7484CBB0453}">
      <dgm:prSet/>
      <dgm:spPr/>
      <dgm:t>
        <a:bodyPr/>
        <a:lstStyle/>
        <a:p>
          <a:endParaRPr lang="en-US"/>
        </a:p>
      </dgm:t>
    </dgm:pt>
    <dgm:pt modelId="{B882E2BC-54EC-45AC-B08D-9727FC364D84}">
      <dgm:prSet/>
      <dgm:spPr/>
      <dgm:t>
        <a:bodyPr/>
        <a:lstStyle/>
        <a:p>
          <a:r>
            <a:rPr lang="nl-BE"/>
            <a:t>3 leeftijdsgroepen:</a:t>
          </a:r>
          <a:endParaRPr lang="en-US"/>
        </a:p>
      </dgm:t>
    </dgm:pt>
    <dgm:pt modelId="{E0BDB261-B363-44FC-A5D4-36A7C3330B1E}" type="parTrans" cxnId="{80FE21F5-3EDB-43E9-859D-7058A4FC4E51}">
      <dgm:prSet/>
      <dgm:spPr/>
      <dgm:t>
        <a:bodyPr/>
        <a:lstStyle/>
        <a:p>
          <a:endParaRPr lang="en-US"/>
        </a:p>
      </dgm:t>
    </dgm:pt>
    <dgm:pt modelId="{DEB7ED77-3628-4E8F-9AF8-78B784554D98}" type="sibTrans" cxnId="{80FE21F5-3EDB-43E9-859D-7058A4FC4E51}">
      <dgm:prSet/>
      <dgm:spPr/>
      <dgm:t>
        <a:bodyPr/>
        <a:lstStyle/>
        <a:p>
          <a:endParaRPr lang="en-US"/>
        </a:p>
      </dgm:t>
    </dgm:pt>
    <dgm:pt modelId="{F5741DC4-8BE0-495A-B8C1-E6D954332ADD}">
      <dgm:prSet/>
      <dgm:spPr/>
      <dgm:t>
        <a:bodyPr/>
        <a:lstStyle/>
        <a:p>
          <a:r>
            <a:rPr lang="nl-BE"/>
            <a:t>0 – 3 jaar</a:t>
          </a:r>
          <a:endParaRPr lang="en-US"/>
        </a:p>
      </dgm:t>
    </dgm:pt>
    <dgm:pt modelId="{B828A7A6-2D9C-436B-9BB9-E7983020BD7F}" type="parTrans" cxnId="{01FF1EB2-D34C-4BE3-B0A7-2BE3F81A0EF8}">
      <dgm:prSet/>
      <dgm:spPr/>
      <dgm:t>
        <a:bodyPr/>
        <a:lstStyle/>
        <a:p>
          <a:endParaRPr lang="en-US"/>
        </a:p>
      </dgm:t>
    </dgm:pt>
    <dgm:pt modelId="{7012FC74-D668-422D-BBBE-EE1F45F55B67}" type="sibTrans" cxnId="{01FF1EB2-D34C-4BE3-B0A7-2BE3F81A0EF8}">
      <dgm:prSet/>
      <dgm:spPr/>
      <dgm:t>
        <a:bodyPr/>
        <a:lstStyle/>
        <a:p>
          <a:endParaRPr lang="en-US"/>
        </a:p>
      </dgm:t>
    </dgm:pt>
    <dgm:pt modelId="{7CD11AFC-402F-4EC6-80B1-A2842FA3F73C}">
      <dgm:prSet/>
      <dgm:spPr/>
      <dgm:t>
        <a:bodyPr/>
        <a:lstStyle/>
        <a:p>
          <a:r>
            <a:rPr lang="nl-BE"/>
            <a:t>2 – 4 jaar</a:t>
          </a:r>
          <a:endParaRPr lang="en-US"/>
        </a:p>
      </dgm:t>
    </dgm:pt>
    <dgm:pt modelId="{D14A2FD8-D250-4F40-8344-85AD765D6310}" type="parTrans" cxnId="{BA476756-7E73-4A6F-B08C-6C62042855C9}">
      <dgm:prSet/>
      <dgm:spPr/>
      <dgm:t>
        <a:bodyPr/>
        <a:lstStyle/>
        <a:p>
          <a:endParaRPr lang="en-US"/>
        </a:p>
      </dgm:t>
    </dgm:pt>
    <dgm:pt modelId="{DA3A89A1-C23B-4657-B299-BBB5AD11073B}" type="sibTrans" cxnId="{BA476756-7E73-4A6F-B08C-6C62042855C9}">
      <dgm:prSet/>
      <dgm:spPr/>
      <dgm:t>
        <a:bodyPr/>
        <a:lstStyle/>
        <a:p>
          <a:endParaRPr lang="en-US"/>
        </a:p>
      </dgm:t>
    </dgm:pt>
    <dgm:pt modelId="{3F8FF9C8-5C3D-42EC-AE7E-B45B65F87D1C}">
      <dgm:prSet/>
      <dgm:spPr/>
      <dgm:t>
        <a:bodyPr/>
        <a:lstStyle/>
        <a:p>
          <a:r>
            <a:rPr lang="nl-BE"/>
            <a:t>3 – 6 jaar</a:t>
          </a:r>
          <a:endParaRPr lang="en-US"/>
        </a:p>
      </dgm:t>
    </dgm:pt>
    <dgm:pt modelId="{B9BFBC5D-3C73-4011-9A71-06545611610D}" type="parTrans" cxnId="{FC1A6CD7-9D14-45CF-A53A-847C254B923A}">
      <dgm:prSet/>
      <dgm:spPr/>
      <dgm:t>
        <a:bodyPr/>
        <a:lstStyle/>
        <a:p>
          <a:endParaRPr lang="en-US"/>
        </a:p>
      </dgm:t>
    </dgm:pt>
    <dgm:pt modelId="{429FC6E7-8DF6-4861-AFCA-D2E5B4B824E1}" type="sibTrans" cxnId="{FC1A6CD7-9D14-45CF-A53A-847C254B923A}">
      <dgm:prSet/>
      <dgm:spPr/>
      <dgm:t>
        <a:bodyPr/>
        <a:lstStyle/>
        <a:p>
          <a:endParaRPr lang="en-US"/>
        </a:p>
      </dgm:t>
    </dgm:pt>
    <dgm:pt modelId="{A1C9343A-07CA-4052-9E91-BFD725931BD5}" type="pres">
      <dgm:prSet presAssocID="{739B8174-0ED6-4645-A2CB-473A08582882}" presName="diagram" presStyleCnt="0">
        <dgm:presLayoutVars>
          <dgm:dir/>
          <dgm:resizeHandles val="exact"/>
        </dgm:presLayoutVars>
      </dgm:prSet>
      <dgm:spPr/>
    </dgm:pt>
    <dgm:pt modelId="{42020462-7823-4633-B287-FF489EF83E03}" type="pres">
      <dgm:prSet presAssocID="{C7A59B98-5526-44E7-AE7E-67EEE1D6878A}" presName="node" presStyleLbl="node1" presStyleIdx="0" presStyleCnt="2">
        <dgm:presLayoutVars>
          <dgm:bulletEnabled val="1"/>
        </dgm:presLayoutVars>
      </dgm:prSet>
      <dgm:spPr/>
    </dgm:pt>
    <dgm:pt modelId="{18CB0131-1510-4C0B-A2B6-A7CE8AAC40D4}" type="pres">
      <dgm:prSet presAssocID="{982D5450-F965-4193-81C2-601585E6C280}" presName="sibTrans" presStyleCnt="0"/>
      <dgm:spPr/>
    </dgm:pt>
    <dgm:pt modelId="{C3D2825A-A868-4908-9499-E94B81C40F5B}" type="pres">
      <dgm:prSet presAssocID="{B882E2BC-54EC-45AC-B08D-9727FC364D84}" presName="node" presStyleLbl="node1" presStyleIdx="1" presStyleCnt="2">
        <dgm:presLayoutVars>
          <dgm:bulletEnabled val="1"/>
        </dgm:presLayoutVars>
      </dgm:prSet>
      <dgm:spPr/>
    </dgm:pt>
  </dgm:ptLst>
  <dgm:cxnLst>
    <dgm:cxn modelId="{5D832A15-B81D-42C5-9693-7524606800C5}" type="presOf" srcId="{7CD11AFC-402F-4EC6-80B1-A2842FA3F73C}" destId="{C3D2825A-A868-4908-9499-E94B81C40F5B}" srcOrd="0" destOrd="2" presId="urn:microsoft.com/office/officeart/2005/8/layout/default"/>
    <dgm:cxn modelId="{8C6D322B-03B0-4FEE-8387-8F1EE29EED4C}" srcId="{739B8174-0ED6-4645-A2CB-473A08582882}" destId="{C7A59B98-5526-44E7-AE7E-67EEE1D6878A}" srcOrd="0" destOrd="0" parTransId="{7D757CA0-A999-4347-ACC1-DD53BE37F940}" sibTransId="{982D5450-F965-4193-81C2-601585E6C280}"/>
    <dgm:cxn modelId="{CF25402C-E193-4310-88D2-C7B121C2F3D2}" srcId="{C7A59B98-5526-44E7-AE7E-67EEE1D6878A}" destId="{07E50CB3-4759-46CC-A1DC-363ADECEB6D6}" srcOrd="0" destOrd="0" parTransId="{14C18B8F-D976-4F0B-8419-4E5FFEE36E03}" sibTransId="{F63BC288-4637-40F6-BA74-B674E917A334}"/>
    <dgm:cxn modelId="{12929E2D-DE40-496C-9E35-94AD44945957}" type="presOf" srcId="{F5741DC4-8BE0-495A-B8C1-E6D954332ADD}" destId="{C3D2825A-A868-4908-9499-E94B81C40F5B}" srcOrd="0" destOrd="1" presId="urn:microsoft.com/office/officeart/2005/8/layout/default"/>
    <dgm:cxn modelId="{F99FFE34-8321-4BB9-BA87-212F544A9F0A}" type="presOf" srcId="{07E50CB3-4759-46CC-A1DC-363ADECEB6D6}" destId="{42020462-7823-4633-B287-FF489EF83E03}" srcOrd="0" destOrd="1" presId="urn:microsoft.com/office/officeart/2005/8/layout/default"/>
    <dgm:cxn modelId="{CC8E6A39-F108-4E12-A1F2-42FEB5103A84}" type="presOf" srcId="{96647FEF-0ED6-4301-9176-456690D9E1C6}" destId="{42020462-7823-4633-B287-FF489EF83E03}" srcOrd="0" destOrd="2" presId="urn:microsoft.com/office/officeart/2005/8/layout/default"/>
    <dgm:cxn modelId="{0719CC5D-7C79-467D-A145-AF1EE4CEBE36}" type="presOf" srcId="{B882E2BC-54EC-45AC-B08D-9727FC364D84}" destId="{C3D2825A-A868-4908-9499-E94B81C40F5B}" srcOrd="0" destOrd="0" presId="urn:microsoft.com/office/officeart/2005/8/layout/default"/>
    <dgm:cxn modelId="{4053214F-A389-4E74-8673-D7484CBB0453}" srcId="{C7A59B98-5526-44E7-AE7E-67EEE1D6878A}" destId="{79140BBE-A0A4-4F83-A81A-3C9B2EDC6F74}" srcOrd="2" destOrd="0" parTransId="{2635F63D-4C37-4713-988B-A9E214998F1E}" sibTransId="{0B5A8341-5F9E-4DC8-B388-5D4A7B8B000A}"/>
    <dgm:cxn modelId="{BA476756-7E73-4A6F-B08C-6C62042855C9}" srcId="{B882E2BC-54EC-45AC-B08D-9727FC364D84}" destId="{7CD11AFC-402F-4EC6-80B1-A2842FA3F73C}" srcOrd="1" destOrd="0" parTransId="{D14A2FD8-D250-4F40-8344-85AD765D6310}" sibTransId="{DA3A89A1-C23B-4657-B299-BBB5AD11073B}"/>
    <dgm:cxn modelId="{5ECB8F88-3250-431E-8627-80BFEED4CA1A}" type="presOf" srcId="{79140BBE-A0A4-4F83-A81A-3C9B2EDC6F74}" destId="{42020462-7823-4633-B287-FF489EF83E03}" srcOrd="0" destOrd="3" presId="urn:microsoft.com/office/officeart/2005/8/layout/default"/>
    <dgm:cxn modelId="{A31072B0-937E-4D24-A761-6DDDFC3B38D8}" srcId="{C7A59B98-5526-44E7-AE7E-67EEE1D6878A}" destId="{96647FEF-0ED6-4301-9176-456690D9E1C6}" srcOrd="1" destOrd="0" parTransId="{55E26ABF-D279-4A9E-9FB1-877D36CE4011}" sibTransId="{75817A2A-C93C-4162-9735-111B0C99D4EF}"/>
    <dgm:cxn modelId="{01FF1EB2-D34C-4BE3-B0A7-2BE3F81A0EF8}" srcId="{B882E2BC-54EC-45AC-B08D-9727FC364D84}" destId="{F5741DC4-8BE0-495A-B8C1-E6D954332ADD}" srcOrd="0" destOrd="0" parTransId="{B828A7A6-2D9C-436B-9BB9-E7983020BD7F}" sibTransId="{7012FC74-D668-422D-BBBE-EE1F45F55B67}"/>
    <dgm:cxn modelId="{C8FB55C9-9240-45AC-A845-49872B3B60AA}" type="presOf" srcId="{3F8FF9C8-5C3D-42EC-AE7E-B45B65F87D1C}" destId="{C3D2825A-A868-4908-9499-E94B81C40F5B}" srcOrd="0" destOrd="3" presId="urn:microsoft.com/office/officeart/2005/8/layout/default"/>
    <dgm:cxn modelId="{BC67D9CF-6642-42BF-9215-503FF6FF0ED5}" type="presOf" srcId="{C7A59B98-5526-44E7-AE7E-67EEE1D6878A}" destId="{42020462-7823-4633-B287-FF489EF83E03}" srcOrd="0" destOrd="0" presId="urn:microsoft.com/office/officeart/2005/8/layout/default"/>
    <dgm:cxn modelId="{FC1A6CD7-9D14-45CF-A53A-847C254B923A}" srcId="{B882E2BC-54EC-45AC-B08D-9727FC364D84}" destId="{3F8FF9C8-5C3D-42EC-AE7E-B45B65F87D1C}" srcOrd="2" destOrd="0" parTransId="{B9BFBC5D-3C73-4011-9A71-06545611610D}" sibTransId="{429FC6E7-8DF6-4861-AFCA-D2E5B4B824E1}"/>
    <dgm:cxn modelId="{80FE21F5-3EDB-43E9-859D-7058A4FC4E51}" srcId="{739B8174-0ED6-4645-A2CB-473A08582882}" destId="{B882E2BC-54EC-45AC-B08D-9727FC364D84}" srcOrd="1" destOrd="0" parTransId="{E0BDB261-B363-44FC-A5D4-36A7C3330B1E}" sibTransId="{DEB7ED77-3628-4E8F-9AF8-78B784554D98}"/>
    <dgm:cxn modelId="{5D5D4AFC-1F58-4415-AD96-F0BE21BDFF49}" type="presOf" srcId="{739B8174-0ED6-4645-A2CB-473A08582882}" destId="{A1C9343A-07CA-4052-9E91-BFD725931BD5}" srcOrd="0" destOrd="0" presId="urn:microsoft.com/office/officeart/2005/8/layout/default"/>
    <dgm:cxn modelId="{9DD17FD3-718C-4D6D-A520-EFE59BC805D0}" type="presParOf" srcId="{A1C9343A-07CA-4052-9E91-BFD725931BD5}" destId="{42020462-7823-4633-B287-FF489EF83E03}" srcOrd="0" destOrd="0" presId="urn:microsoft.com/office/officeart/2005/8/layout/default"/>
    <dgm:cxn modelId="{DB07DA92-CE9C-49A6-9AFE-B6161CCF2D9E}" type="presParOf" srcId="{A1C9343A-07CA-4052-9E91-BFD725931BD5}" destId="{18CB0131-1510-4C0B-A2B6-A7CE8AAC40D4}" srcOrd="1" destOrd="0" presId="urn:microsoft.com/office/officeart/2005/8/layout/default"/>
    <dgm:cxn modelId="{B2B3C021-C655-4E33-866A-A8DFE7D9CA95}" type="presParOf" srcId="{A1C9343A-07CA-4052-9E91-BFD725931BD5}" destId="{C3D2825A-A868-4908-9499-E94B81C40F5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26CDD-47F2-4E82-982A-41E47B885E36}">
      <dsp:nvSpPr>
        <dsp:cNvPr id="0" name=""/>
        <dsp:cNvSpPr/>
      </dsp:nvSpPr>
      <dsp:spPr>
        <a:xfrm>
          <a:off x="283320" y="399"/>
          <a:ext cx="2904932" cy="1844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C6B1F-B49E-4304-8EE0-36E0137C8B5B}">
      <dsp:nvSpPr>
        <dsp:cNvPr id="0" name=""/>
        <dsp:cNvSpPr/>
      </dsp:nvSpPr>
      <dsp:spPr>
        <a:xfrm>
          <a:off x="606090" y="307030"/>
          <a:ext cx="2904932" cy="1844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een praktijk waar  </a:t>
          </a:r>
          <a:r>
            <a:rPr lang="nl-BE" sz="2200" b="1" kern="1200" dirty="0"/>
            <a:t>zorgen, spelen en leren</a:t>
          </a:r>
          <a:r>
            <a:rPr lang="nl-BE" sz="2200" kern="1200" dirty="0"/>
            <a:t> </a:t>
          </a:r>
          <a:r>
            <a:rPr lang="nl-BE" sz="2200" b="1" kern="1200" dirty="0"/>
            <a:t>gelijkwaardig verbonden zijn</a:t>
          </a:r>
          <a:r>
            <a:rPr lang="nl-BE" sz="2200" kern="1200" dirty="0"/>
            <a:t> </a:t>
          </a:r>
          <a:endParaRPr lang="en-US" sz="2200" kern="1200" dirty="0"/>
        </a:p>
      </dsp:txBody>
      <dsp:txXfrm>
        <a:off x="660117" y="361057"/>
        <a:ext cx="2796878" cy="1736577"/>
      </dsp:txXfrm>
    </dsp:sp>
    <dsp:sp modelId="{7D848893-5309-4BBA-951B-CC16E8F086A3}">
      <dsp:nvSpPr>
        <dsp:cNvPr id="0" name=""/>
        <dsp:cNvSpPr/>
      </dsp:nvSpPr>
      <dsp:spPr>
        <a:xfrm>
          <a:off x="3833793" y="399"/>
          <a:ext cx="2904932" cy="1844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B0FD9-1842-4444-A844-FEAF88902F7E}">
      <dsp:nvSpPr>
        <dsp:cNvPr id="0" name=""/>
        <dsp:cNvSpPr/>
      </dsp:nvSpPr>
      <dsp:spPr>
        <a:xfrm>
          <a:off x="4156563" y="307030"/>
          <a:ext cx="2904932" cy="1844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een organisatie waarbij </a:t>
          </a:r>
          <a:r>
            <a:rPr lang="nl-BE" sz="2200" b="1" kern="1200" dirty="0"/>
            <a:t>kinderopvang en onderwijs naadloos in elkaar overgaan</a:t>
          </a:r>
          <a:endParaRPr lang="en-US" sz="2200" kern="1200" dirty="0"/>
        </a:p>
      </dsp:txBody>
      <dsp:txXfrm>
        <a:off x="4210590" y="361057"/>
        <a:ext cx="2796878" cy="1736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CCDA-BC0A-48DE-88FA-4A414C98F7A1}">
      <dsp:nvSpPr>
        <dsp:cNvPr id="0" name=""/>
        <dsp:cNvSpPr/>
      </dsp:nvSpPr>
      <dsp:spPr>
        <a:xfrm>
          <a:off x="0" y="37129"/>
          <a:ext cx="8352928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300" kern="1200" dirty="0"/>
            <a:t>De Rakkertjes / Victor Carpentier</a:t>
          </a:r>
          <a:endParaRPr lang="en-US" sz="4300" kern="1200" dirty="0"/>
        </a:p>
      </dsp:txBody>
      <dsp:txXfrm>
        <a:off x="50347" y="87476"/>
        <a:ext cx="8252234" cy="930660"/>
      </dsp:txXfrm>
    </dsp:sp>
    <dsp:sp modelId="{15A7E74D-FFE8-459D-9709-64FA05D0F344}">
      <dsp:nvSpPr>
        <dsp:cNvPr id="0" name=""/>
        <dsp:cNvSpPr/>
      </dsp:nvSpPr>
      <dsp:spPr>
        <a:xfrm>
          <a:off x="0" y="1192324"/>
          <a:ext cx="8352928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300" kern="1200"/>
            <a:t>De Dulle Grietjes / François Laurent</a:t>
          </a:r>
          <a:endParaRPr lang="en-US" sz="4300" kern="1200"/>
        </a:p>
      </dsp:txBody>
      <dsp:txXfrm>
        <a:off x="50347" y="1242671"/>
        <a:ext cx="8252234" cy="930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20462-7823-4633-B287-FF489EF83E03}">
      <dsp:nvSpPr>
        <dsp:cNvPr id="0" name=""/>
        <dsp:cNvSpPr/>
      </dsp:nvSpPr>
      <dsp:spPr>
        <a:xfrm>
          <a:off x="920" y="342357"/>
          <a:ext cx="3591408" cy="2154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1 kindcentrum met gemeenschappelijke</a:t>
          </a:r>
          <a:endParaRPr lang="en-US" sz="27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100" kern="1200"/>
            <a:t>Visie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100" kern="1200"/>
            <a:t>Ruimtes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100" kern="1200"/>
            <a:t>Onthaal</a:t>
          </a:r>
          <a:endParaRPr lang="en-US" sz="2100" kern="1200"/>
        </a:p>
      </dsp:txBody>
      <dsp:txXfrm>
        <a:off x="920" y="342357"/>
        <a:ext cx="3591408" cy="2154845"/>
      </dsp:txXfrm>
    </dsp:sp>
    <dsp:sp modelId="{C3D2825A-A868-4908-9499-E94B81C40F5B}">
      <dsp:nvSpPr>
        <dsp:cNvPr id="0" name=""/>
        <dsp:cNvSpPr/>
      </dsp:nvSpPr>
      <dsp:spPr>
        <a:xfrm>
          <a:off x="3951470" y="342357"/>
          <a:ext cx="3591408" cy="2154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3 leeftijdsgroepen:</a:t>
          </a:r>
          <a:endParaRPr lang="en-US" sz="27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100" kern="1200"/>
            <a:t>0 – 3 jaar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100" kern="1200"/>
            <a:t>2 – 4 jaar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100" kern="1200"/>
            <a:t>3 – 6 jaar</a:t>
          </a:r>
          <a:endParaRPr lang="en-US" sz="2100" kern="1200"/>
        </a:p>
      </dsp:txBody>
      <dsp:txXfrm>
        <a:off x="3951470" y="342357"/>
        <a:ext cx="3591408" cy="2154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6" y="9986651"/>
            <a:ext cx="6153806" cy="21545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380499" y="10082224"/>
            <a:ext cx="4572000" cy="14877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endParaRPr lang="nl-BE" sz="8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91972" y="10082224"/>
            <a:ext cx="864000" cy="14877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pPr algn="l"/>
            <a:fld id="{B709A81D-1E7A-488D-9167-F7FF60494685}" type="datetime4">
              <a:rPr lang="nl-BE" sz="800" smtClean="0"/>
              <a:t>29 februari 2024</a:t>
            </a:fld>
            <a:endParaRPr lang="nl-BE" sz="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6258228" y="10082224"/>
            <a:ext cx="345073" cy="14877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pPr algn="ctr"/>
            <a:fld id="{348D9AF8-2C9C-4335-AE47-A4DB39694F83}" type="slidenum">
              <a:rPr lang="nl-BE" sz="800"/>
              <a:pPr algn="ctr"/>
              <a:t>‹nr.›</a:t>
            </a:fld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113315610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6" y="9987986"/>
            <a:ext cx="6153806" cy="215458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92755" y="10083356"/>
            <a:ext cx="864000" cy="14877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/>
            </a:lvl1pPr>
          </a:lstStyle>
          <a:p>
            <a:fld id="{2EB3BF43-1DDF-4733-9BCC-6C447F5A527B}" type="datetime4">
              <a:rPr lang="nl-BE" smtClean="0"/>
              <a:t>29 februari 2024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802" tIns="51401" rIns="102802" bIns="51401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102802" tIns="51401" rIns="102802" bIns="51401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378730" y="10083356"/>
            <a:ext cx="4572000" cy="14877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259128" y="10083356"/>
            <a:ext cx="346058" cy="14877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/>
            </a:lvl1pPr>
          </a:lstStyle>
          <a:p>
            <a:fld id="{24401317-CE84-480F-99E9-54BF3FD44E2B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052355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titel van de </a:t>
            </a:r>
            <a:r>
              <a:rPr lang="nl-NL" dirty="0" err="1"/>
              <a:t>basisdia</a:t>
            </a:r>
            <a:r>
              <a:rPr lang="nl-NL" dirty="0"/>
              <a:t> in te geven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de inhoud van de </a:t>
            </a:r>
            <a:r>
              <a:rPr lang="nl-NL" dirty="0" err="1"/>
              <a:t>basisdia</a:t>
            </a:r>
            <a:r>
              <a:rPr lang="nl-NL" dirty="0"/>
              <a:t> in te voegen. </a:t>
            </a:r>
            <a:br>
              <a:rPr lang="nl-NL" dirty="0"/>
            </a:br>
            <a:r>
              <a:rPr lang="nl-NL" dirty="0"/>
              <a:t>Beperk je bij voorkeur tot 7 tekstlijnen.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8217D65A-58B9-41D7-9197-22407B0E65BC}" type="datetime4">
              <a:rPr lang="nl-BE" smtClean="0"/>
              <a:t>29 februari 2024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45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leurdia met 2 kolomm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2 kolommen</a:t>
            </a:r>
            <a:endParaRPr lang="nl-BE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3"/>
          </p:nvPr>
        </p:nvSpPr>
        <p:spPr>
          <a:xfrm>
            <a:off x="4959401" y="2757601"/>
            <a:ext cx="3697200" cy="2959200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6" y="2756387"/>
            <a:ext cx="3697200" cy="2960414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fld id="{0DC96DE0-6A28-4FE3-A3D6-9BD4B3CD60D1}" type="datetime4">
              <a:rPr lang="nl-BE" smtClean="0"/>
              <a:t>29 februari 2024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847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dia met tekst en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tekst en foto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6" y="2756387"/>
            <a:ext cx="3697200" cy="296041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7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25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27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250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2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5" hasCustomPrompt="1"/>
          </p:nvPr>
        </p:nvSpPr>
        <p:spPr>
          <a:xfrm>
            <a:off x="5079600" y="2476800"/>
            <a:ext cx="3556800" cy="3240000"/>
          </a:xfrm>
          <a:solidFill>
            <a:schemeClr val="bg2">
              <a:lumMod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hier </a:t>
            </a:r>
            <a:br>
              <a:rPr lang="nl-BE" dirty="0"/>
            </a:br>
            <a:r>
              <a:rPr lang="nl-BE" dirty="0"/>
              <a:t>om een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afbeelding </a:t>
            </a:r>
            <a:br>
              <a:rPr lang="nl-BE" dirty="0"/>
            </a:br>
            <a:r>
              <a:rPr lang="nl-BE" dirty="0"/>
              <a:t>in te voegen</a:t>
            </a:r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AB6087A7-EEEC-4013-92E6-4F4C7277CA96}" type="datetime4">
              <a:rPr lang="nl-BE" smtClean="0"/>
              <a:t>29 februari 2024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712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4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tit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sp>
        <p:nvSpPr>
          <p:cNvPr id="24" name="Tijdelijke aanduiding voor tekst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836712"/>
          </a:xfrm>
        </p:spPr>
        <p:txBody>
          <a:bodyPr lIns="2124000" tIns="90000" rIns="2520000">
            <a:normAutofit/>
          </a:bodyPr>
          <a:lstStyle>
            <a:lvl1pPr marL="0" indent="0">
              <a:buNone/>
              <a:tabLst>
                <a:tab pos="1436688" algn="l"/>
              </a:tabLst>
              <a:defRPr sz="1200" b="1" baseline="0">
                <a:solidFill>
                  <a:srgbClr val="FF66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NL" dirty="0"/>
              <a:t>!! Indien je hand-outs afdrukt… geef vooraf de voettekst in via Invoegen › Tekst › Koptekst en voettekst › tab “Notities en hand-outs”</a:t>
            </a:r>
            <a:br>
              <a:rPr lang="nl-NL" dirty="0"/>
            </a:br>
            <a:r>
              <a:rPr lang="nl-NL" dirty="0"/>
              <a:t>(verwijder dit </a:t>
            </a:r>
            <a:r>
              <a:rPr lang="nl-NL" dirty="0" err="1"/>
              <a:t>tekstvak</a:t>
            </a:r>
            <a:r>
              <a:rPr lang="nl-NL" dirty="0"/>
              <a:t> als je het niet meer nodig hebt) 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505791" y="6120000"/>
            <a:ext cx="3230387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700" b="0">
                <a:solidFill>
                  <a:schemeClr val="accent6"/>
                </a:solidFill>
              </a:defRPr>
            </a:lvl1pPr>
          </a:lstStyle>
          <a:p>
            <a:fld id="{8E09D8AA-0C18-480A-A2EA-EFB1A30488AC}" type="datetime4">
              <a:rPr lang="nl-BE" smtClean="0"/>
              <a:t>29 februari 2024</a:t>
            </a:fld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479599" y="1530000"/>
            <a:ext cx="6505200" cy="2311200"/>
          </a:xfrm>
        </p:spPr>
        <p:txBody>
          <a:bodyPr anchor="b" anchorCtr="0"/>
          <a:lstStyle>
            <a:lvl1pPr algn="l">
              <a:lnSpc>
                <a:spcPct val="91000"/>
              </a:lnSpc>
              <a:defRPr sz="5200" b="1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Klik om de titel van de presentatie in te geven.</a:t>
            </a:r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1498647" y="3996000"/>
            <a:ext cx="6504701" cy="1306800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3376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titel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sp>
        <p:nvSpPr>
          <p:cNvPr id="24" name="Tijdelijke aanduiding voor tekst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548680"/>
          </a:xfrm>
        </p:spPr>
        <p:txBody>
          <a:bodyPr lIns="504000" tIns="90000">
            <a:normAutofit/>
          </a:bodyPr>
          <a:lstStyle>
            <a:lvl1pPr marL="0" indent="0">
              <a:buNone/>
              <a:tabLst>
                <a:tab pos="1436688" algn="l"/>
              </a:tabLst>
              <a:defRPr sz="1150" b="1" baseline="0">
                <a:solidFill>
                  <a:srgbClr val="FF66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NL" dirty="0"/>
              <a:t>!! Indien je hand-outs afdrukt… geef vooraf de voettekst in via Invoegen › Tekst › Koptekst en voettekst › tab “Notities en hand-outs” (verwijder dit </a:t>
            </a:r>
            <a:r>
              <a:rPr lang="nl-NL" dirty="0" err="1"/>
              <a:t>tekstvak</a:t>
            </a:r>
            <a:r>
              <a:rPr lang="nl-NL" dirty="0"/>
              <a:t> als je het niet meer nodig hebt) 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504800" y="6120000"/>
            <a:ext cx="3230387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700" b="1">
                <a:solidFill>
                  <a:schemeClr val="accent6"/>
                </a:solidFill>
              </a:defRPr>
            </a:lvl1pPr>
          </a:lstStyle>
          <a:p>
            <a:fld id="{78990F00-C9A6-4D31-ADE1-0C93624DFE92}" type="datetime4">
              <a:rPr lang="nl-BE" smtClean="0"/>
              <a:t>29 februari 2024</a:t>
            </a:fld>
            <a:endParaRPr lang="nl-BE" dirty="0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479599" y="1530000"/>
            <a:ext cx="6505200" cy="2311200"/>
          </a:xfrm>
        </p:spPr>
        <p:txBody>
          <a:bodyPr anchor="b" anchorCtr="0"/>
          <a:lstStyle>
            <a:lvl1pPr algn="l">
              <a:defRPr sz="5200" b="1" baseline="0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Klik om de titel van de presentatie in te geven.</a:t>
            </a:r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1498647" y="3996000"/>
            <a:ext cx="6504701" cy="1306800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1220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479599" y="1530000"/>
            <a:ext cx="6505200" cy="2311200"/>
          </a:xfrm>
        </p:spPr>
        <p:txBody>
          <a:bodyPr anchor="b" anchorCtr="0"/>
          <a:lstStyle>
            <a:lvl1pPr algn="l">
              <a:defRPr sz="4200" b="1" baseline="0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Klik om de titel van het hoofdstuk in te geven.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1498647" y="3996000"/>
            <a:ext cx="6504701" cy="1306800"/>
          </a:xfrm>
        </p:spPr>
        <p:txBody>
          <a:bodyPr>
            <a:normAutofit/>
          </a:bodyPr>
          <a:lstStyle>
            <a:lvl1pPr marL="0" indent="0" algn="l">
              <a:buNone/>
              <a:defRPr sz="2600" b="0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096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titel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490128" y="5974468"/>
            <a:ext cx="7538255" cy="576000"/>
          </a:xfrm>
        </p:spPr>
        <p:txBody>
          <a:bodyPr anchor="ctr" anchorCtr="0"/>
          <a:lstStyle>
            <a:lvl1pPr algn="l">
              <a:defRPr sz="1700" b="1" baseline="0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Klik om de titel van het hoofdstuk in te geven.</a:t>
            </a:r>
          </a:p>
        </p:txBody>
      </p:sp>
      <p:sp>
        <p:nvSpPr>
          <p:cNvPr id="10" name="Tijdelijke aanduiding voor tekst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143"/>
            <a:ext cx="9144000" cy="799971"/>
          </a:xfrm>
        </p:spPr>
        <p:txBody>
          <a:bodyPr lIns="1836000" tIns="90000" rIns="1260000">
            <a:normAutofit/>
          </a:bodyPr>
          <a:lstStyle>
            <a:lvl1pPr marL="0" indent="0">
              <a:buNone/>
              <a:tabLst>
                <a:tab pos="1436688" algn="l"/>
              </a:tabLst>
              <a:defRPr sz="1200" b="1" baseline="0">
                <a:solidFill>
                  <a:srgbClr val="FF66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NL" dirty="0"/>
              <a:t>!! Gebruik bij voorkeur de foto’s die in dit sjabloon aangeboden worden !! </a:t>
            </a:r>
            <a:br>
              <a:rPr lang="nl-NL" dirty="0"/>
            </a:br>
            <a:r>
              <a:rPr lang="nl-NL" dirty="0"/>
              <a:t>Verwijder de foto-dia’s die je niet nodig hebt. Anders wordt je bestand te groot om te e-mailen. ( verwijder dit vak als je het niet meer nodig hebt. )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880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scher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479599" y="1916832"/>
            <a:ext cx="6505200" cy="1445568"/>
          </a:xfrm>
        </p:spPr>
        <p:txBody>
          <a:bodyPr anchor="b" anchorCtr="0"/>
          <a:lstStyle>
            <a:lvl1pPr algn="l">
              <a:lnSpc>
                <a:spcPct val="91000"/>
              </a:lnSpc>
              <a:defRPr sz="4800" b="1" baseline="0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Klik hier om je slotgroet in te geven.</a:t>
            </a:r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98647" y="3945600"/>
            <a:ext cx="6504701" cy="1306800"/>
          </a:xfrm>
        </p:spPr>
        <p:txBody>
          <a:bodyPr>
            <a:normAutofit/>
          </a:bodyPr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2000" b="0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Voornaam en familienaam</a:t>
            </a:r>
            <a:br>
              <a:rPr lang="nl-BE" dirty="0"/>
            </a:br>
            <a:r>
              <a:rPr lang="nl-BE" dirty="0"/>
              <a:t>Functie</a:t>
            </a:r>
            <a:br>
              <a:rPr lang="nl-BE" dirty="0"/>
            </a:br>
            <a:r>
              <a:rPr lang="nl-BE" dirty="0"/>
              <a:t>E-mailadres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498646" y="6139048"/>
            <a:ext cx="6505200" cy="300831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nl-NL" sz="1700" b="0" smtClean="0">
                <a:solidFill>
                  <a:schemeClr val="accent6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BE"/>
            </a:lvl5pPr>
          </a:lstStyle>
          <a:p>
            <a:pPr marL="0" lvl="0" indent="0">
              <a:lnSpc>
                <a:spcPct val="98000"/>
              </a:lnSpc>
              <a:spcBef>
                <a:spcPts val="0"/>
              </a:spcBef>
              <a:buNone/>
            </a:pPr>
            <a:r>
              <a:rPr lang="nl-NL" dirty="0"/>
              <a:t>Herhaal hier de titel van je schermpresentatie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524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76104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de titel van de </a:t>
            </a:r>
            <a:r>
              <a:rPr lang="nl-NL" dirty="0" err="1"/>
              <a:t>basisdia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met 2 kolommen in te geven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20" y="1789201"/>
            <a:ext cx="3337200" cy="42320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8" name="Tijdelijke aanduiding voor inhoud 2"/>
          <p:cNvSpPr>
            <a:spLocks noGrp="1"/>
          </p:cNvSpPr>
          <p:nvPr>
            <p:ph idx="13"/>
          </p:nvPr>
        </p:nvSpPr>
        <p:spPr>
          <a:xfrm>
            <a:off x="5035919" y="1789201"/>
            <a:ext cx="3337200" cy="42320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E25C2524-4740-4157-8167-35B87ED801F3}" type="datetime4">
              <a:rPr lang="nl-BE" smtClean="0"/>
              <a:t>29 februari 2024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914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BE"/>
              <a:t>Kies 'Invoegen › Koptekst en voettekst' deze voettekst aan te passen.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>
          <a:xfrm>
            <a:off x="507600" y="759600"/>
            <a:ext cx="8128800" cy="53208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NL" dirty="0"/>
              <a:t>Klik hier om een </a:t>
            </a:r>
            <a:br>
              <a:rPr lang="nl-NL" dirty="0"/>
            </a:br>
            <a:r>
              <a:rPr lang="nl-NL" dirty="0"/>
              <a:t>tabel - grafiek - foto - video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in te voegen</a:t>
            </a:r>
            <a:br>
              <a:rPr lang="nl-NL" dirty="0"/>
            </a:b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EA69F03D-75F1-49C2-A7A5-895484E0DCED}" type="datetime4">
              <a:rPr lang="nl-BE" smtClean="0"/>
              <a:t>29 februari 2024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12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ka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842800" y="0"/>
            <a:ext cx="2793600" cy="4179600"/>
          </a:xfrm>
          <a:solidFill>
            <a:schemeClr val="accent1"/>
          </a:solidFill>
        </p:spPr>
        <p:txBody>
          <a:bodyPr lIns="254160" tIns="975600" rIns="254160" bIns="288000" anchor="t" anchorCtr="0">
            <a:noAutofit/>
          </a:bodyPr>
          <a:lstStyle>
            <a:lvl1pPr>
              <a:buClr>
                <a:schemeClr val="tx2"/>
              </a:buClr>
              <a:defRPr sz="2300" baseline="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3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3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3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3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 of laat blanco.</a:t>
            </a:r>
            <a:br>
              <a:rPr lang="nl-NL" dirty="0"/>
            </a:br>
            <a:r>
              <a:rPr lang="nl-NL" dirty="0"/>
              <a:t>[ tabtoets aan het begin van een alinea = </a:t>
            </a:r>
            <a:r>
              <a:rPr lang="nl-NL" dirty="0" err="1"/>
              <a:t>subkopje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shift+tab</a:t>
            </a:r>
            <a:r>
              <a:rPr lang="nl-NL" dirty="0"/>
              <a:t> = spring terug naar gewone tekstopmaak. ]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56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basisdia</a:t>
            </a:r>
            <a:r>
              <a:rPr lang="nl-NL" dirty="0"/>
              <a:t> met kadertekst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20" y="1789201"/>
            <a:ext cx="4140000" cy="42320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AF3BE76C-2819-4B13-BDA4-DC85A1E67A68}" type="datetime4">
              <a:rPr lang="nl-BE" smtClean="0"/>
              <a:t>29 februari 2024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720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zij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5200" y="0"/>
            <a:ext cx="3988800" cy="6858000"/>
          </a:xfrm>
          <a:solidFill>
            <a:schemeClr val="accent1"/>
          </a:solidFill>
        </p:spPr>
        <p:txBody>
          <a:bodyPr lIns="687960" tIns="975600" rIns="507960" bIns="756000" anchor="t" anchorCtr="0">
            <a:noAutofit/>
          </a:bodyPr>
          <a:lstStyle>
            <a:lvl1pPr>
              <a:buClr>
                <a:schemeClr val="tx2"/>
              </a:buClr>
              <a:defRPr sz="23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3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3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3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3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 of laat blanco.</a:t>
            </a:r>
            <a:br>
              <a:rPr lang="nl-NL" dirty="0"/>
            </a:br>
            <a:r>
              <a:rPr lang="nl-NL" dirty="0"/>
              <a:t>[ tabtoets aan het begin van een alinea   = </a:t>
            </a:r>
            <a:r>
              <a:rPr lang="nl-NL" dirty="0" err="1"/>
              <a:t>subkopje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shift+tab</a:t>
            </a:r>
            <a:r>
              <a:rPr lang="nl-NL" dirty="0"/>
              <a:t> = spring terug naar gewone tekstopmaak. ]</a:t>
            </a:r>
            <a:endParaRPr lang="nl-BE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4831200" y="0"/>
            <a:ext cx="7848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060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basisdia</a:t>
            </a:r>
            <a:r>
              <a:rPr lang="nl-NL" dirty="0"/>
              <a:t> met zijkolom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19" y="1789201"/>
            <a:ext cx="3632400" cy="42320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213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5" hasCustomPrompt="1"/>
          </p:nvPr>
        </p:nvSpPr>
        <p:spPr>
          <a:xfrm>
            <a:off x="5155200" y="0"/>
            <a:ext cx="3988800" cy="6858000"/>
          </a:xfrm>
          <a:solidFill>
            <a:schemeClr val="bg2">
              <a:lumMod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hier </a:t>
            </a:r>
            <a:br>
              <a:rPr lang="nl-BE" dirty="0"/>
            </a:br>
            <a:r>
              <a:rPr lang="nl-BE" dirty="0"/>
              <a:t>om een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afbeelding </a:t>
            </a:r>
            <a:br>
              <a:rPr lang="nl-BE" dirty="0"/>
            </a:br>
            <a:r>
              <a:rPr lang="nl-BE" dirty="0"/>
              <a:t>in te voegen</a:t>
            </a:r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4831200" y="0"/>
            <a:ext cx="7848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06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basisdia</a:t>
            </a:r>
            <a:r>
              <a:rPr lang="nl-NL" dirty="0"/>
              <a:t> met foto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19" y="1789201"/>
            <a:ext cx="3632400" cy="42320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38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" y="1900800"/>
            <a:ext cx="8129033" cy="41910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789" y="910800"/>
            <a:ext cx="8152843" cy="5739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puzzeldia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1900800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tx2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tx2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tx2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3225717" y="1900800"/>
            <a:ext cx="26928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3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918633" y="1900800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4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507600" y="3996609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5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3225717" y="3996609"/>
            <a:ext cx="26928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6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6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6" name="Tijdelijke aanduiding vo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918633" y="3996609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3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FDEDCD25-FC3A-4443-AE97-0FA21963CF0B}" type="datetime4">
              <a:rPr lang="nl-BE" smtClean="0"/>
              <a:t>29 februari 2024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603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el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17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1900800"/>
            <a:ext cx="2934000" cy="2098800"/>
          </a:xfrm>
          <a:blipFill>
            <a:blip r:embed="rId4"/>
            <a:stretch>
              <a:fillRect/>
            </a:stretch>
          </a:blipFill>
        </p:spPr>
        <p:txBody>
          <a:bodyPr lIns="381600" tIns="349200" rIns="597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tx2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tx2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tx2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9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3009600" y="3996609"/>
            <a:ext cx="2908800" cy="2098800"/>
          </a:xfrm>
          <a:blipFill>
            <a:blip r:embed="rId5"/>
            <a:stretch>
              <a:fillRect/>
            </a:stretch>
          </a:blipFill>
        </p:spPr>
        <p:txBody>
          <a:bodyPr lIns="597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6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6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22" name="Tijdelijke aanduiding vo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918633" y="1900800"/>
            <a:ext cx="2718000" cy="2311200"/>
          </a:xfrm>
          <a:blipFill>
            <a:blip r:embed="rId6"/>
            <a:stretch>
              <a:fillRect/>
            </a:stretch>
          </a:blipFill>
        </p:spPr>
        <p:txBody>
          <a:bodyPr lIns="381600" tIns="349200" rIns="381600" bIns="565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fld id="{E8F54BD9-D9A6-4C1D-BF05-19FF8826E3FA}" type="datetime4">
              <a:rPr lang="nl-BE" smtClean="0"/>
              <a:t>29 februari 2024</a:t>
            </a:fld>
            <a:endParaRPr lang="nl-B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83789" y="910800"/>
            <a:ext cx="8152843" cy="5739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puzzeldia</a:t>
            </a:r>
            <a:r>
              <a:rPr lang="nl-NL" dirty="0"/>
              <a:t> met foto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159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dia met 1 kol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1 kolom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5" y="2756387"/>
            <a:ext cx="7924835" cy="2960414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fld id="{F6989B40-2FF8-448C-B902-C85C4D815457}" type="datetime4">
              <a:rPr lang="nl-BE" smtClean="0"/>
              <a:t>29 februari 2024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863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5" y="6418834"/>
            <a:ext cx="580645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65707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F0F1C857-29FB-4F2B-B5E5-5720E6D08E80}" type="datetime4">
              <a:rPr lang="nl-BE" smtClean="0"/>
              <a:t>29 februari 2024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246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63" r:id="rId2"/>
    <p:sldLayoutId id="2147483664" r:id="rId3"/>
    <p:sldLayoutId id="2147483661" r:id="rId4"/>
    <p:sldLayoutId id="2147483660" r:id="rId5"/>
    <p:sldLayoutId id="2147483662" r:id="rId6"/>
    <p:sldLayoutId id="2147483665" r:id="rId7"/>
    <p:sldLayoutId id="2147483666" r:id="rId8"/>
    <p:sldLayoutId id="2147483717" r:id="rId9"/>
    <p:sldLayoutId id="2147483718" r:id="rId10"/>
    <p:sldLayoutId id="2147483719" r:id="rId11"/>
    <p:sldLayoutId id="2147483655" r:id="rId12"/>
  </p:sldLayoutIdLst>
  <p:hf hdr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4" y="6418834"/>
            <a:ext cx="7174609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0392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A50A7-3601-4A47-9800-6E5609304826}" type="datetime4">
              <a:rPr lang="nl-BE" smtClean="0"/>
              <a:t>29 februari 2024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939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4" y="6418834"/>
            <a:ext cx="7174609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0392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343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hf hdr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4" y="6418834"/>
            <a:ext cx="7174609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0392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335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vbjk.be/nl/projecten/dujo-naar-duurzame-jobs-in-opvang-en-begeleiding-van-schoo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vimeo.com/775761154" TargetMode="Externa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vbjk.be/nl/mini-site/educare/wat-is-educare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vbjk.be/storage/files/fd0b5089-781e-4a41-b627-8f32bdb02ad4/beleidsaanbevelingen-combinatiefunctie-kinderbegeleider-in-kleuteronderwijs-en-opvang.pdf" TargetMode="External"/><Relationship Id="rId2" Type="http://schemas.openxmlformats.org/officeDocument/2006/relationships/hyperlink" Target="https://vbjk.be/nl/projecten/dujo-naar-duurzame-jobs-in-opvang-en-begeleiding-van-schoo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bjk.be/storage/files/71b9fb97-d972-4c2e-9b41-246288da57fd/duo-doebox-handleiding-zonder-dialoogkaarten.pdf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vbjk.be/storage/files/84444949-908f-42ba-ac61-a4bc8b6f6618/brochure-combinatiefunctie-kinderbegeleider-in-kleuteronderwijs-en-opvang-mogelijkheden-aandachtspunten-en-bouwsten.pdf" TargetMode="Externa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B3E6EC06-6429-4D34-8D1F-4A0B1653A388}"/>
              </a:ext>
            </a:extLst>
          </p:cNvPr>
          <p:cNvSpPr txBox="1"/>
          <p:nvPr/>
        </p:nvSpPr>
        <p:spPr>
          <a:xfrm>
            <a:off x="683568" y="1988840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chemeClr val="bg1"/>
                </a:solidFill>
              </a:rPr>
              <a:t>Project</a:t>
            </a:r>
            <a:br>
              <a:rPr lang="nl-BE" sz="2000" dirty="0">
                <a:solidFill>
                  <a:schemeClr val="bg1"/>
                </a:solidFill>
              </a:rPr>
            </a:br>
            <a:r>
              <a:rPr lang="nl-BE" sz="7200" b="1" dirty="0">
                <a:solidFill>
                  <a:schemeClr val="bg1"/>
                </a:solidFill>
              </a:rPr>
              <a:t>DOORGAANDE LIJN</a:t>
            </a:r>
            <a:br>
              <a:rPr lang="nl-BE" sz="2000" dirty="0">
                <a:solidFill>
                  <a:schemeClr val="bg1"/>
                </a:solidFill>
              </a:rPr>
            </a:br>
            <a:endParaRPr lang="fr-FR" sz="2000" i="1" dirty="0">
              <a:solidFill>
                <a:schemeClr val="bg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2426E13-830B-4D96-B7DC-1E3A04FCF409}"/>
              </a:ext>
            </a:extLst>
          </p:cNvPr>
          <p:cNvSpPr txBox="1"/>
          <p:nvPr/>
        </p:nvSpPr>
        <p:spPr>
          <a:xfrm>
            <a:off x="7236296" y="60932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/>
              <a:t>1 maart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80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F701A688-3C4A-4EAC-9029-400E49C94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5445224"/>
            <a:ext cx="1403648" cy="771149"/>
          </a:xfrm>
          <a:prstGeom prst="rect">
            <a:avLst/>
          </a:prstGeom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EC6B6F3-32F3-4FB3-805A-9BFF7D767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342718"/>
            <a:ext cx="6840760" cy="5129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2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98033-2BC8-FE44-9BD6-D8E47192A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89" y="641627"/>
            <a:ext cx="7543800" cy="1088068"/>
          </a:xfrm>
        </p:spPr>
        <p:txBody>
          <a:bodyPr>
            <a:normAutofit/>
          </a:bodyPr>
          <a:lstStyle/>
          <a:p>
            <a:r>
              <a:rPr lang="nl-BE" sz="4000" dirty="0"/>
              <a:t>Praktijkmodel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5872028-9DF0-6B09-B729-0C74A76BD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628620"/>
              </p:ext>
            </p:extLst>
          </p:nvPr>
        </p:nvGraphicFramePr>
        <p:xfrm>
          <a:off x="800100" y="1772816"/>
          <a:ext cx="7543800" cy="283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74D38461-9153-49C7-8DCB-6326FA908C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320" y="5445224"/>
            <a:ext cx="1403648" cy="77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6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C55D-0544-42FA-B7B0-AB66EED6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Vertrekken vanuit de noden van het kind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E185D1E-544C-4BF6-B1AA-2B6B1975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12</a:t>
            </a:fld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655AD8A-8595-4299-B9E8-211AAEC6DD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5C2524-4740-4157-8167-35B87ED801F3}" type="datetime4">
              <a:rPr lang="nl-BE" smtClean="0"/>
              <a:t>29 februari 2024</a:t>
            </a:fld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C608678-C7E8-4D6E-8CF2-7895822C7D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85260"/>
            <a:ext cx="3047801" cy="431089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A0064BB-D283-4B1C-A33E-2131B53C3554}"/>
              </a:ext>
            </a:extLst>
          </p:cNvPr>
          <p:cNvSpPr txBox="1"/>
          <p:nvPr/>
        </p:nvSpPr>
        <p:spPr>
          <a:xfrm>
            <a:off x="4067944" y="1482300"/>
            <a:ext cx="409776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Expertise-uitwisseling door samenwerking opvang – onderwijs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Doorstroom 0-3 </a:t>
            </a:r>
            <a:r>
              <a:rPr lang="nl-BE" sz="2400" dirty="0">
                <a:sym typeface="Wingdings" panose="05000000000000000000" pitchFamily="2" charset="2"/>
              </a:rPr>
              <a:t> 2-4</a:t>
            </a: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Mengactiviteiten (0-3 en 2-4)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Overlap uurroosters tijdens overgangsmomenten (3-6)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Ontbijt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429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30318-3878-48F3-8D8E-6EB83CBE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Zorg dragen voor onze ouders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90A858-FA30-430F-862C-FCE3D6AC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676" y="3185164"/>
            <a:ext cx="3337200" cy="487671"/>
          </a:xfrm>
        </p:spPr>
        <p:txBody>
          <a:bodyPr/>
          <a:lstStyle/>
          <a:p>
            <a:r>
              <a:rPr lang="nl-BE" b="1" dirty="0"/>
              <a:t>Inschrijvingsbeleid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D08D0D-A24F-4C94-82C2-04C58DFD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13</a:t>
            </a:fld>
            <a:endParaRPr lang="nl-BE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26EE3CA-2460-41B1-86B1-EA25AFAABCE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06800" y="1479742"/>
            <a:ext cx="3337200" cy="487671"/>
          </a:xfrm>
        </p:spPr>
        <p:txBody>
          <a:bodyPr/>
          <a:lstStyle/>
          <a:p>
            <a:r>
              <a:rPr lang="nl-BE" b="1" dirty="0"/>
              <a:t>Open onthaal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6326057-2A08-4594-9952-4E2740431D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5C2524-4740-4157-8167-35B87ED801F3}" type="datetime4">
              <a:rPr lang="nl-BE" smtClean="0"/>
              <a:t>29 februari 2024</a:t>
            </a:fld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F10707-3EC4-4FCC-B2E1-9106F9E0443D}"/>
              </a:ext>
            </a:extLst>
          </p:cNvPr>
          <p:cNvSpPr txBox="1"/>
          <p:nvPr/>
        </p:nvSpPr>
        <p:spPr>
          <a:xfrm>
            <a:off x="725916" y="5079660"/>
            <a:ext cx="40324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/>
              <a:t>Plaats en tijd voor ouders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7ECF0F8-E652-4BA7-8E50-D387D1F94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25" y="2440450"/>
            <a:ext cx="2526470" cy="336862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65BF83E-E4E0-40C8-A483-C50DD5EC0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1" y="1723577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271E2-6111-4D9A-9B8D-C9BBC745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Zorg  - Spelen – Leren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E6D966-2B81-46D5-A5D3-AEC99E88D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04" y="1715113"/>
            <a:ext cx="7191761" cy="4232087"/>
          </a:xfrm>
        </p:spPr>
        <p:txBody>
          <a:bodyPr/>
          <a:lstStyle/>
          <a:p>
            <a:pPr lvl="2"/>
            <a:r>
              <a:rPr lang="nl-BE" dirty="0"/>
              <a:t>SAMEN</a:t>
            </a:r>
          </a:p>
          <a:p>
            <a:pPr marL="46800" lvl="2" indent="0">
              <a:buNone/>
            </a:pPr>
            <a:endParaRPr lang="nl-BE" dirty="0"/>
          </a:p>
          <a:p>
            <a:pPr lvl="3"/>
            <a:r>
              <a:rPr lang="nl-BE" dirty="0"/>
              <a:t>Vanuit een gezellig nest</a:t>
            </a:r>
          </a:p>
          <a:p>
            <a:pPr lvl="3"/>
            <a:r>
              <a:rPr lang="nl-BE" dirty="0"/>
              <a:t>Oog voor continuïteit en </a:t>
            </a:r>
          </a:p>
          <a:p>
            <a:pPr marL="306000" lvl="3" indent="0">
              <a:buNone/>
            </a:pPr>
            <a:r>
              <a:rPr lang="nl-BE" dirty="0"/>
              <a:t>	geborgenheid = warme transities</a:t>
            </a:r>
          </a:p>
          <a:p>
            <a:pPr lvl="3"/>
            <a:r>
              <a:rPr lang="nl-BE" dirty="0"/>
              <a:t>Iedereen is welkom</a:t>
            </a:r>
          </a:p>
          <a:p>
            <a:pPr lvl="3"/>
            <a:r>
              <a:rPr lang="nl-BE" dirty="0"/>
              <a:t>Vanuit nieuwsgierigheid</a:t>
            </a:r>
          </a:p>
          <a:p>
            <a:pPr lvl="3"/>
            <a:r>
              <a:rPr lang="nl-BE" dirty="0"/>
              <a:t>Door te durven experimenteren en uitdagingen aan te gaan</a:t>
            </a:r>
          </a:p>
          <a:p>
            <a:pPr lvl="3"/>
            <a:r>
              <a:rPr lang="nl-BE" dirty="0"/>
              <a:t>Op weg naar autonomie</a:t>
            </a:r>
          </a:p>
          <a:p>
            <a:pPr lvl="2"/>
            <a:endParaRPr lang="nl-BE" dirty="0"/>
          </a:p>
          <a:p>
            <a:pPr marL="46800" lvl="2" indent="0">
              <a:buNone/>
            </a:pPr>
            <a:endParaRPr lang="nl-BE" dirty="0"/>
          </a:p>
          <a:p>
            <a:pPr lvl="2"/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875DE0-9636-4DF8-B286-3149AAC6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14</a:t>
            </a:fld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4121607-1C4A-446A-8856-4AFA67C51E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5C2524-4740-4157-8167-35B87ED801F3}" type="datetime4">
              <a:rPr lang="nl-BE" smtClean="0"/>
              <a:t>29 februari 2024</a:t>
            </a:fld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414C04-C548-409C-A329-C47E6545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7328" y="277214"/>
            <a:ext cx="2492896" cy="33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87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FAC42-CE75-41F1-BBA8-F9E371DA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Inrichting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3B5206-E480-43E4-BAB3-123333101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520" y="1789201"/>
            <a:ext cx="6766856" cy="4232087"/>
          </a:xfrm>
        </p:spPr>
        <p:txBody>
          <a:bodyPr/>
          <a:lstStyle/>
          <a:p>
            <a:r>
              <a:rPr lang="nl-BE" dirty="0"/>
              <a:t>- Vanuit de noden van de kinderen</a:t>
            </a:r>
          </a:p>
          <a:p>
            <a:r>
              <a:rPr lang="nl-BE" dirty="0"/>
              <a:t>- Met zorg voor ouders</a:t>
            </a:r>
          </a:p>
          <a:p>
            <a:r>
              <a:rPr lang="nl-BE" dirty="0"/>
              <a:t>- Plaatsen om te zorgen</a:t>
            </a:r>
          </a:p>
          <a:p>
            <a:r>
              <a:rPr lang="nl-BE" dirty="0"/>
              <a:t>- Zelfstandige speelleerkansen en begeleide speelleerkansen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A5F5A39-B228-483F-8062-2C1B2117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15</a:t>
            </a:fld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C5F1ACD-389B-4833-8431-94B9C2464E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5C2524-4740-4157-8167-35B87ED801F3}" type="datetime4">
              <a:rPr lang="nl-BE" smtClean="0"/>
              <a:t>29 februari 2024</a:t>
            </a:fld>
            <a:endParaRPr lang="nl-BE"/>
          </a:p>
        </p:txBody>
      </p:sp>
      <p:pic>
        <p:nvPicPr>
          <p:cNvPr id="8" name="Graphic 7" descr="Ogen">
            <a:extLst>
              <a:ext uri="{FF2B5EF4-FFF2-40B4-BE49-F238E27FC236}">
                <a16:creationId xmlns:a16="http://schemas.microsoft.com/office/drawing/2014/main" id="{4B003647-05DB-4549-885F-65F65ADEE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1880" y="3903713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34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F69E0-9CFF-4792-942A-61A8F0C2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Samenwerken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BAA5B3-1815-4806-8C6C-09511827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16</a:t>
            </a:fld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D7A22F7-24FF-4337-8F0A-BCF0F23D83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5C2524-4740-4157-8167-35B87ED801F3}" type="datetime4">
              <a:rPr lang="nl-BE" smtClean="0"/>
              <a:t>29 februari 2024</a:t>
            </a:fld>
            <a:endParaRPr lang="nl-BE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4759068B-D891-44F9-B76D-942E04E3CE5E}"/>
              </a:ext>
            </a:extLst>
          </p:cNvPr>
          <p:cNvGrpSpPr/>
          <p:nvPr/>
        </p:nvGrpSpPr>
        <p:grpSpPr>
          <a:xfrm>
            <a:off x="762719" y="1880894"/>
            <a:ext cx="7610400" cy="371661"/>
            <a:chOff x="0" y="1192324"/>
            <a:chExt cx="8352928" cy="1031354"/>
          </a:xfrm>
        </p:grpSpPr>
        <p:sp>
          <p:nvSpPr>
            <p:cNvPr id="9" name="Rechthoek: afgeronde hoeken 8">
              <a:extLst>
                <a:ext uri="{FF2B5EF4-FFF2-40B4-BE49-F238E27FC236}">
                  <a16:creationId xmlns:a16="http://schemas.microsoft.com/office/drawing/2014/main" id="{9D7EF225-34AB-44CA-A02A-1A7E2882482F}"/>
                </a:ext>
              </a:extLst>
            </p:cNvPr>
            <p:cNvSpPr/>
            <p:nvPr/>
          </p:nvSpPr>
          <p:spPr>
            <a:xfrm>
              <a:off x="0" y="1192324"/>
              <a:ext cx="8352928" cy="10313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hthoek: afgeronde hoeken 4">
              <a:extLst>
                <a:ext uri="{FF2B5EF4-FFF2-40B4-BE49-F238E27FC236}">
                  <a16:creationId xmlns:a16="http://schemas.microsoft.com/office/drawing/2014/main" id="{169C9E6D-8599-484E-9D04-8DF03C63FC8E}"/>
                </a:ext>
              </a:extLst>
            </p:cNvPr>
            <p:cNvSpPr txBox="1"/>
            <p:nvPr/>
          </p:nvSpPr>
          <p:spPr>
            <a:xfrm>
              <a:off x="50347" y="1242671"/>
              <a:ext cx="8252234" cy="930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marL="0" lvl="0" indent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400" kern="1200" dirty="0"/>
                <a:t>3 leidinggevenden </a:t>
              </a:r>
              <a:endParaRPr lang="en-US" sz="2400" kern="1200" dirty="0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0C6F89BC-0D9F-4C0D-B935-4BB723CF9CFB}"/>
              </a:ext>
            </a:extLst>
          </p:cNvPr>
          <p:cNvGrpSpPr/>
          <p:nvPr/>
        </p:nvGrpSpPr>
        <p:grpSpPr>
          <a:xfrm>
            <a:off x="762718" y="2430087"/>
            <a:ext cx="7610401" cy="371661"/>
            <a:chOff x="0" y="1192324"/>
            <a:chExt cx="8352928" cy="1031354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4FA46BC7-90EC-4FCD-9D95-0FE2B22F2DB4}"/>
                </a:ext>
              </a:extLst>
            </p:cNvPr>
            <p:cNvSpPr/>
            <p:nvPr/>
          </p:nvSpPr>
          <p:spPr>
            <a:xfrm>
              <a:off x="0" y="1192324"/>
              <a:ext cx="8352928" cy="10313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hthoek: afgeronde hoeken 4">
              <a:extLst>
                <a:ext uri="{FF2B5EF4-FFF2-40B4-BE49-F238E27FC236}">
                  <a16:creationId xmlns:a16="http://schemas.microsoft.com/office/drawing/2014/main" id="{42B6FB42-6065-4109-A940-8B57C0B58D87}"/>
                </a:ext>
              </a:extLst>
            </p:cNvPr>
            <p:cNvSpPr txBox="1"/>
            <p:nvPr/>
          </p:nvSpPr>
          <p:spPr>
            <a:xfrm>
              <a:off x="50347" y="1242671"/>
              <a:ext cx="7514181" cy="930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marL="0" lvl="0" indent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400" kern="1200" dirty="0"/>
                <a:t>Zorgcoördinator en brugfiguur</a:t>
              </a:r>
              <a:endParaRPr lang="en-US" sz="2400" kern="1200" dirty="0"/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8ACFEE16-969F-4F72-8A1E-C473C1B5924C}"/>
              </a:ext>
            </a:extLst>
          </p:cNvPr>
          <p:cNvGrpSpPr/>
          <p:nvPr/>
        </p:nvGrpSpPr>
        <p:grpSpPr>
          <a:xfrm>
            <a:off x="762718" y="3013068"/>
            <a:ext cx="7610401" cy="371661"/>
            <a:chOff x="0" y="1192324"/>
            <a:chExt cx="8352928" cy="1031354"/>
          </a:xfrm>
        </p:grpSpPr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BC4CB5D1-8616-4995-8D04-B7423A18635C}"/>
                </a:ext>
              </a:extLst>
            </p:cNvPr>
            <p:cNvSpPr/>
            <p:nvPr/>
          </p:nvSpPr>
          <p:spPr>
            <a:xfrm>
              <a:off x="0" y="1192324"/>
              <a:ext cx="8352928" cy="10313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hthoek: afgeronde hoeken 4">
              <a:extLst>
                <a:ext uri="{FF2B5EF4-FFF2-40B4-BE49-F238E27FC236}">
                  <a16:creationId xmlns:a16="http://schemas.microsoft.com/office/drawing/2014/main" id="{8879DDDC-DC74-41CF-B0EC-90AE706248A7}"/>
                </a:ext>
              </a:extLst>
            </p:cNvPr>
            <p:cNvSpPr txBox="1"/>
            <p:nvPr/>
          </p:nvSpPr>
          <p:spPr>
            <a:xfrm>
              <a:off x="50347" y="1242671"/>
              <a:ext cx="8252234" cy="930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marL="0" lvl="0" indent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400" dirty="0"/>
                <a:t>Informatiedoorstroom</a:t>
              </a:r>
              <a:endParaRPr lang="en-US" sz="2400" kern="1200" dirty="0"/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C8831DD1-B24E-49E6-A2F7-1BD994C26C81}"/>
              </a:ext>
            </a:extLst>
          </p:cNvPr>
          <p:cNvGrpSpPr/>
          <p:nvPr/>
        </p:nvGrpSpPr>
        <p:grpSpPr>
          <a:xfrm>
            <a:off x="752858" y="3583760"/>
            <a:ext cx="7610400" cy="371661"/>
            <a:chOff x="0" y="1192324"/>
            <a:chExt cx="8352928" cy="1031354"/>
          </a:xfrm>
        </p:grpSpPr>
        <p:sp>
          <p:nvSpPr>
            <p:cNvPr id="18" name="Rechthoek: afgeronde hoeken 17">
              <a:extLst>
                <a:ext uri="{FF2B5EF4-FFF2-40B4-BE49-F238E27FC236}">
                  <a16:creationId xmlns:a16="http://schemas.microsoft.com/office/drawing/2014/main" id="{68825D1F-9157-458A-B89D-3B00C542BA88}"/>
                </a:ext>
              </a:extLst>
            </p:cNvPr>
            <p:cNvSpPr/>
            <p:nvPr/>
          </p:nvSpPr>
          <p:spPr>
            <a:xfrm>
              <a:off x="0" y="1192324"/>
              <a:ext cx="8352928" cy="10313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hthoek: afgeronde hoeken 4">
              <a:extLst>
                <a:ext uri="{FF2B5EF4-FFF2-40B4-BE49-F238E27FC236}">
                  <a16:creationId xmlns:a16="http://schemas.microsoft.com/office/drawing/2014/main" id="{681C8835-0829-444F-BCC5-5B58D3F6915A}"/>
                </a:ext>
              </a:extLst>
            </p:cNvPr>
            <p:cNvSpPr txBox="1"/>
            <p:nvPr/>
          </p:nvSpPr>
          <p:spPr>
            <a:xfrm>
              <a:off x="50347" y="1242671"/>
              <a:ext cx="8252234" cy="930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marL="0" lvl="0" indent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400" kern="1200" dirty="0"/>
                <a:t>Openheid vertrouwen, vertrouwen, visie</a:t>
              </a:r>
              <a:endParaRPr lang="en-US" sz="2400" kern="1200" dirty="0"/>
            </a:p>
          </p:txBody>
        </p:sp>
      </p:grpSp>
      <p:pic>
        <p:nvPicPr>
          <p:cNvPr id="22" name="Graphic 21" descr="Groep mannen">
            <a:extLst>
              <a:ext uri="{FF2B5EF4-FFF2-40B4-BE49-F238E27FC236}">
                <a16:creationId xmlns:a16="http://schemas.microsoft.com/office/drawing/2014/main" id="{26EE7601-BEB3-44F7-8265-D5596131A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896" y="4363291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9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66EB4-42A7-4C63-8D74-C3605FF4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Toekomst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A1C154-881C-4CAA-B501-AD37B15EA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519" y="1789201"/>
            <a:ext cx="7846977" cy="4232087"/>
          </a:xfrm>
        </p:spPr>
        <p:txBody>
          <a:bodyPr>
            <a:normAutofit lnSpcReduction="10000"/>
          </a:bodyPr>
          <a:lstStyle/>
          <a:p>
            <a:r>
              <a:rPr lang="nl-BE" dirty="0"/>
              <a:t>- Gedeeld/verdeel takenpakket binnen 1 team = evenwaardige samenwerking</a:t>
            </a:r>
          </a:p>
          <a:p>
            <a:pPr lvl="3"/>
            <a:r>
              <a:rPr lang="nl-BE" dirty="0"/>
              <a:t>Dagindeling </a:t>
            </a:r>
            <a:r>
              <a:rPr lang="nl-BE" b="1" dirty="0">
                <a:solidFill>
                  <a:srgbClr val="FF0000"/>
                </a:solidFill>
              </a:rPr>
              <a:t>?</a:t>
            </a:r>
            <a:endParaRPr lang="nl-BE" dirty="0"/>
          </a:p>
          <a:p>
            <a:pPr lvl="3"/>
            <a:r>
              <a:rPr lang="nl-BE" dirty="0"/>
              <a:t>Rollenverdeling</a:t>
            </a:r>
          </a:p>
          <a:p>
            <a:pPr lvl="3"/>
            <a:r>
              <a:rPr lang="nl-BE" dirty="0"/>
              <a:t>Overlegmomenten</a:t>
            </a:r>
          </a:p>
          <a:p>
            <a:pPr lvl="3"/>
            <a:r>
              <a:rPr lang="nl-BE" dirty="0"/>
              <a:t>Observeren, registreren</a:t>
            </a:r>
          </a:p>
          <a:p>
            <a:pPr lvl="1"/>
            <a:endParaRPr lang="nl-BE" dirty="0"/>
          </a:p>
          <a:p>
            <a:r>
              <a:rPr lang="nl-BE" dirty="0"/>
              <a:t>- Overgang tussen groepen op maat van het kind</a:t>
            </a:r>
          </a:p>
          <a:p>
            <a:endParaRPr lang="nl-BE" dirty="0"/>
          </a:p>
          <a:p>
            <a:r>
              <a:rPr lang="nl-BE" dirty="0"/>
              <a:t>- Samenwerken met de buurt en partners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02BE95-1D86-4B95-8296-41844E59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17</a:t>
            </a:fld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B0CC874-2482-44EB-99BC-E02961B2DF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5C2524-4740-4157-8167-35B87ED801F3}" type="datetime4">
              <a:rPr lang="nl-BE" smtClean="0"/>
              <a:t>29 februari 2024</a:t>
            </a:fld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70BE79-CFAB-4AF7-963B-39AD55966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5445224"/>
            <a:ext cx="1403648" cy="77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46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DEE4F1-BFF1-4F9E-BB80-025EA371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18</a:t>
            </a:fld>
            <a:endParaRPr lang="nl-BE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E5DA2FD-74E3-44B2-BD82-FE7973802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5200" y="0"/>
            <a:ext cx="3988800" cy="6858000"/>
          </a:xfrm>
        </p:spPr>
        <p:txBody>
          <a:bodyPr/>
          <a:lstStyle/>
          <a:p>
            <a:r>
              <a:rPr lang="nl-BE" sz="3600" dirty="0"/>
              <a:t>Wat denk jij?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FB9943F3-7837-496F-8125-00C8E3F5B6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3DD29478-293D-41FC-875A-CE9336967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6" y="1268760"/>
            <a:ext cx="3571875" cy="4038600"/>
          </a:xfrm>
        </p:spPr>
      </p:pic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652645E-6A5F-40B3-99F6-D8C5E1E3F9B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775575" y="6418263"/>
            <a:ext cx="1368425" cy="230187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7093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BEDANKT!</a:t>
            </a:r>
          </a:p>
        </p:txBody>
      </p:sp>
    </p:spTree>
    <p:extLst>
      <p:ext uri="{BB962C8B-B14F-4D97-AF65-F5344CB8AC3E}">
        <p14:creationId xmlns:p14="http://schemas.microsoft.com/office/powerpoint/2010/main" val="241255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61C9-193C-4360-885A-F12A8CADFF73}" type="datetime4">
              <a:rPr lang="nl-BE" smtClean="0"/>
              <a:t>29 februari 2024</a:t>
            </a:fld>
            <a:endParaRPr lang="nl-BE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91D6BC1-30F9-44B4-8332-FB471F41FFB6}"/>
              </a:ext>
            </a:extLst>
          </p:cNvPr>
          <p:cNvSpPr txBox="1"/>
          <p:nvPr/>
        </p:nvSpPr>
        <p:spPr>
          <a:xfrm>
            <a:off x="1115616" y="213285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Welkom! </a:t>
            </a:r>
          </a:p>
          <a:p>
            <a:endParaRPr lang="fr-FR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C3649A-D49A-42D0-9B2F-7F9ADC143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5710353"/>
            <a:ext cx="2051093" cy="113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9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887" y="692696"/>
            <a:ext cx="8152843" cy="573984"/>
          </a:xfrm>
        </p:spPr>
        <p:txBody>
          <a:bodyPr/>
          <a:lstStyle/>
          <a:p>
            <a:r>
              <a:rPr lang="nl-BE" dirty="0"/>
              <a:t>Agenda van de dag</a:t>
            </a:r>
            <a:br>
              <a:rPr lang="nl-BE" dirty="0"/>
            </a:br>
            <a:r>
              <a:rPr lang="nl-BE" sz="2000" dirty="0"/>
              <a:t> 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3</a:t>
            </a:fld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3200" dirty="0"/>
              <a:t>Welkom!</a:t>
            </a:r>
            <a:br>
              <a:rPr lang="nl-BE" sz="3200" dirty="0"/>
            </a:br>
            <a:endParaRPr lang="nl-BE" b="0" i="1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nl-BE" dirty="0"/>
              <a:t>Projectopzet</a:t>
            </a:r>
          </a:p>
          <a:p>
            <a:pPr algn="ctr"/>
            <a:r>
              <a:rPr lang="nl-BE" dirty="0"/>
              <a:t>&amp;</a:t>
            </a:r>
          </a:p>
          <a:p>
            <a:pPr algn="ctr"/>
            <a:r>
              <a:rPr lang="nl-BE" dirty="0"/>
              <a:t>EDUCARE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endParaRPr lang="nl-BE" i="1" dirty="0"/>
          </a:p>
          <a:p>
            <a:pPr algn="ctr"/>
            <a:endParaRPr lang="nl-BE" i="1" dirty="0"/>
          </a:p>
          <a:p>
            <a:pPr marL="0" indent="0" algn="ctr">
              <a:buNone/>
            </a:pPr>
            <a:r>
              <a:rPr lang="nl-BE" dirty="0"/>
              <a:t>Praktijkmodel</a:t>
            </a:r>
            <a:br>
              <a:rPr lang="nl-BE" sz="2000" i="1" dirty="0"/>
            </a:br>
            <a:endParaRPr lang="nl-BE" sz="2000" i="1" dirty="0"/>
          </a:p>
          <a:p>
            <a:pPr algn="ctr"/>
            <a:br>
              <a:rPr lang="nl-BE" i="1" dirty="0"/>
            </a:br>
            <a:endParaRPr lang="nl-BE" i="1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nl-BE" dirty="0"/>
              <a:t>Toekomst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nl-BE" dirty="0"/>
              <a:t>Uitwisseling</a:t>
            </a:r>
            <a:endParaRPr lang="nl-BE" b="0" i="1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endParaRPr lang="nl-BE" i="1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886441-0B1F-4C01-A783-55AFED5A1D5D}" type="datetime4">
              <a:rPr lang="nl-BE" smtClean="0"/>
              <a:t>29 februari 2024</a:t>
            </a:fld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4F7F5ED-8988-4BAE-A0ED-C9B655662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328656"/>
            <a:ext cx="1944215" cy="142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1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1EAF07-1796-4A75-A2A6-8C8541A558CC}" type="datetime4">
              <a:rPr lang="nl-BE" smtClean="0"/>
              <a:t>29 februari 2024</a:t>
            </a:fld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C4B9155-6D33-45F6-87CB-754AF8B80A82}"/>
              </a:ext>
            </a:extLst>
          </p:cNvPr>
          <p:cNvSpPr txBox="1"/>
          <p:nvPr/>
        </p:nvSpPr>
        <p:spPr>
          <a:xfrm>
            <a:off x="539552" y="64188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Context</a:t>
            </a:r>
            <a:endParaRPr lang="fr-FR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7972472-9AB0-4D88-93D9-2E0FD2B4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9749"/>
            <a:ext cx="10515600" cy="1325563"/>
          </a:xfrm>
        </p:spPr>
        <p:txBody>
          <a:bodyPr>
            <a:normAutofit/>
          </a:bodyPr>
          <a:lstStyle/>
          <a:p>
            <a:r>
              <a:rPr lang="nl-BE" sz="3600" dirty="0" err="1"/>
              <a:t>EduCare</a:t>
            </a:r>
            <a:r>
              <a:rPr lang="nl-BE" sz="3600" dirty="0"/>
              <a:t> &amp; projecten</a:t>
            </a:r>
            <a:endParaRPr lang="nl-NL" sz="3600" dirty="0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ACDC38D1-CBB0-4B86-9CFB-D2019A5BC882}"/>
              </a:ext>
            </a:extLst>
          </p:cNvPr>
          <p:cNvSpPr/>
          <p:nvPr/>
        </p:nvSpPr>
        <p:spPr>
          <a:xfrm>
            <a:off x="691200" y="1523819"/>
            <a:ext cx="2468880" cy="967885"/>
          </a:xfrm>
          <a:prstGeom prst="roundRect">
            <a:avLst>
              <a:gd name="adj" fmla="val 7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FB08C8E4-EBC2-4D42-8E17-39B6F2A2F1DE}"/>
              </a:ext>
            </a:extLst>
          </p:cNvPr>
          <p:cNvSpPr/>
          <p:nvPr/>
        </p:nvSpPr>
        <p:spPr>
          <a:xfrm>
            <a:off x="3421023" y="1523819"/>
            <a:ext cx="2468880" cy="967885"/>
          </a:xfrm>
          <a:prstGeom prst="roundRect">
            <a:avLst>
              <a:gd name="adj" fmla="val 8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BE" sz="2400" dirty="0"/>
              <a:t>Project </a:t>
            </a:r>
            <a:br>
              <a:rPr lang="nl-BE" sz="2400" dirty="0"/>
            </a:br>
            <a:r>
              <a:rPr lang="nl-BE" sz="2400" dirty="0" err="1"/>
              <a:t>CombiJobs</a:t>
            </a:r>
            <a:endParaRPr lang="nl-NL" sz="2400" dirty="0" err="1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D7D92442-6664-4D5E-8F93-2810DCE27219}"/>
              </a:ext>
            </a:extLst>
          </p:cNvPr>
          <p:cNvSpPr/>
          <p:nvPr/>
        </p:nvSpPr>
        <p:spPr>
          <a:xfrm>
            <a:off x="691200" y="2678093"/>
            <a:ext cx="2468880" cy="2715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BE" dirty="0">
                <a:solidFill>
                  <a:srgbClr val="0070C0"/>
                </a:solidFill>
              </a:rPr>
              <a:t>Nieuwe functie kinderbegeleider in kleuteronderwijs en</a:t>
            </a:r>
            <a:endParaRPr lang="nl-BE" dirty="0">
              <a:solidFill>
                <a:srgbClr val="0070C0"/>
              </a:solidFill>
              <a:cs typeface="Calibri"/>
            </a:endParaRPr>
          </a:p>
          <a:p>
            <a:pPr algn="ctr"/>
            <a:r>
              <a:rPr lang="nl-BE" dirty="0">
                <a:solidFill>
                  <a:srgbClr val="0070C0"/>
                </a:solidFill>
              </a:rPr>
              <a:t>opvang ontwikkelen</a:t>
            </a:r>
            <a:endParaRPr lang="nl-BE" dirty="0">
              <a:solidFill>
                <a:srgbClr val="0070C0"/>
              </a:solidFill>
              <a:cs typeface="Calibri"/>
            </a:endParaRPr>
          </a:p>
          <a:p>
            <a:pPr algn="ctr"/>
            <a:r>
              <a:rPr lang="nl-BE" dirty="0">
                <a:solidFill>
                  <a:srgbClr val="0070C0"/>
                </a:solidFill>
              </a:rPr>
              <a:t>+ kader voor de samenwerking kinderbegeleider –</a:t>
            </a:r>
            <a:endParaRPr lang="nl-BE" dirty="0">
              <a:solidFill>
                <a:srgbClr val="0070C0"/>
              </a:solidFill>
              <a:cs typeface="Calibri"/>
            </a:endParaRPr>
          </a:p>
          <a:p>
            <a:pPr algn="ctr"/>
            <a:r>
              <a:rPr lang="nl-BE" dirty="0">
                <a:solidFill>
                  <a:srgbClr val="0070C0"/>
                </a:solidFill>
              </a:rPr>
              <a:t>kleuterleerkracht</a:t>
            </a:r>
            <a:endParaRPr lang="nl-BE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0C197658-7D54-4D52-BB9C-4D1BCBA0D749}"/>
              </a:ext>
            </a:extLst>
          </p:cNvPr>
          <p:cNvSpPr/>
          <p:nvPr/>
        </p:nvSpPr>
        <p:spPr>
          <a:xfrm>
            <a:off x="3464163" y="2689586"/>
            <a:ext cx="2468880" cy="2715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DUJO</a:t>
            </a:r>
          </a:p>
          <a:p>
            <a:pPr algn="ctr"/>
            <a:r>
              <a:rPr lang="nl-BE"/>
              <a:t>project</a:t>
            </a:r>
            <a:endParaRPr lang="nl-NL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57BC7DD2-6AC9-4C8D-A7D6-E36C1627FFCA}"/>
              </a:ext>
            </a:extLst>
          </p:cNvPr>
          <p:cNvSpPr/>
          <p:nvPr/>
        </p:nvSpPr>
        <p:spPr>
          <a:xfrm>
            <a:off x="6211452" y="2689586"/>
            <a:ext cx="2468880" cy="2715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0070C0"/>
                </a:solidFill>
              </a:rPr>
              <a:t>Realiseer een praktijkmodel dat de opdeling tussen kinderopvang, onderwijs en        buitenschoolse opvang</a:t>
            </a:r>
            <a:r>
              <a:rPr lang="nl-BE" sz="2000" dirty="0">
                <a:solidFill>
                  <a:srgbClr val="0070C0"/>
                </a:solidFill>
              </a:rPr>
              <a:t> </a:t>
            </a:r>
            <a:r>
              <a:rPr lang="nl-BE" dirty="0">
                <a:solidFill>
                  <a:srgbClr val="0070C0"/>
                </a:solidFill>
              </a:rPr>
              <a:t>overstijgt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15" name="Afbeelding 14">
            <a:hlinkClick r:id="rId2"/>
            <a:extLst>
              <a:ext uri="{FF2B5EF4-FFF2-40B4-BE49-F238E27FC236}">
                <a16:creationId xmlns:a16="http://schemas.microsoft.com/office/drawing/2014/main" id="{7DF33E6A-CD59-4D4B-BCB6-B2ED1F074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55" y="1557265"/>
            <a:ext cx="924094" cy="900992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8C7662FE-2DE3-4456-9A8E-5CCD2D57643C}"/>
              </a:ext>
            </a:extLst>
          </p:cNvPr>
          <p:cNvSpPr txBox="1"/>
          <p:nvPr/>
        </p:nvSpPr>
        <p:spPr>
          <a:xfrm>
            <a:off x="3692641" y="3035076"/>
            <a:ext cx="2013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>
                <a:solidFill>
                  <a:srgbClr val="0070C0"/>
                </a:solidFill>
              </a:rPr>
              <a:t>Combinatie van contracten onderwijs &amp; kinderopvang mogelijk maken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D85EA861-C1B7-4CDC-A0CF-218C6108899C}"/>
              </a:ext>
            </a:extLst>
          </p:cNvPr>
          <p:cNvSpPr/>
          <p:nvPr/>
        </p:nvSpPr>
        <p:spPr>
          <a:xfrm>
            <a:off x="6234786" y="1529317"/>
            <a:ext cx="2468880" cy="956887"/>
          </a:xfrm>
          <a:prstGeom prst="roundRect">
            <a:avLst>
              <a:gd name="adj" fmla="val 8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  <a:br>
              <a:rPr lang="nl-BE" dirty="0"/>
            </a:br>
            <a:endParaRPr lang="nl-NL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C0714ADC-8EA4-4846-B9B9-5ECAD0EA7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638" y="1936320"/>
            <a:ext cx="855817" cy="472690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7466B70-EB21-4C19-A042-3A382A935E98}"/>
              </a:ext>
            </a:extLst>
          </p:cNvPr>
          <p:cNvSpPr txBox="1"/>
          <p:nvPr/>
        </p:nvSpPr>
        <p:spPr>
          <a:xfrm>
            <a:off x="6470121" y="1509562"/>
            <a:ext cx="2134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chemeClr val="bg1"/>
                </a:solidFill>
              </a:rPr>
              <a:t>Doorgaande </a:t>
            </a:r>
            <a:br>
              <a:rPr lang="nl-BE" sz="2800" b="1" dirty="0">
                <a:solidFill>
                  <a:schemeClr val="bg1"/>
                </a:solidFill>
              </a:rPr>
            </a:br>
            <a:r>
              <a:rPr lang="nl-BE" sz="2800" b="1" dirty="0">
                <a:solidFill>
                  <a:schemeClr val="bg1"/>
                </a:solidFill>
              </a:rPr>
              <a:t>Lijn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07A7FBE-4BAF-44BA-811F-9FE7F9B2A81A}"/>
              </a:ext>
            </a:extLst>
          </p:cNvPr>
          <p:cNvSpPr txBox="1"/>
          <p:nvPr/>
        </p:nvSpPr>
        <p:spPr>
          <a:xfrm>
            <a:off x="1674774" y="1500173"/>
            <a:ext cx="1302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Duurzame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Jobs 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KO&amp;OND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1762389-F634-41D2-AB78-49D891C828BC}"/>
              </a:ext>
            </a:extLst>
          </p:cNvPr>
          <p:cNvSpPr txBox="1"/>
          <p:nvPr/>
        </p:nvSpPr>
        <p:spPr>
          <a:xfrm>
            <a:off x="491730" y="5810399"/>
            <a:ext cx="474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hlinkClick r:id="rId5"/>
              </a:rPr>
              <a:t>&gt; Meer over </a:t>
            </a:r>
            <a:r>
              <a:rPr lang="nl-BE" dirty="0" err="1">
                <a:hlinkClick r:id="rId5"/>
              </a:rPr>
              <a:t>Educare</a:t>
            </a:r>
            <a:r>
              <a:rPr lang="nl-BE" dirty="0">
                <a:hlinkClick r:id="rId5"/>
              </a:rPr>
              <a:t> in een filmpje</a:t>
            </a:r>
            <a:endParaRPr lang="fr-FR" dirty="0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148D1224-D3DF-44EB-9726-A2652A41B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7038" y="5533481"/>
            <a:ext cx="1368151" cy="7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4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4C4B9155-6D33-45F6-87CB-754AF8B80A82}"/>
              </a:ext>
            </a:extLst>
          </p:cNvPr>
          <p:cNvSpPr txBox="1"/>
          <p:nvPr/>
        </p:nvSpPr>
        <p:spPr>
          <a:xfrm>
            <a:off x="539552" y="64188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Context &amp; </a:t>
            </a:r>
            <a:r>
              <a:rPr lang="nl-BE" dirty="0" err="1"/>
              <a:t>Educare</a:t>
            </a:r>
            <a:endParaRPr lang="fr-FR" dirty="0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D7D92442-6664-4D5E-8F93-2810DCE27219}"/>
              </a:ext>
            </a:extLst>
          </p:cNvPr>
          <p:cNvSpPr/>
          <p:nvPr/>
        </p:nvSpPr>
        <p:spPr>
          <a:xfrm>
            <a:off x="709268" y="1916832"/>
            <a:ext cx="2468880" cy="2715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BE" dirty="0">
                <a:solidFill>
                  <a:srgbClr val="0070C0"/>
                </a:solidFill>
              </a:rPr>
              <a:t>Nieuwe functie kinderbegeleider in kleuteronderwijs en</a:t>
            </a:r>
            <a:endParaRPr lang="nl-BE" dirty="0">
              <a:solidFill>
                <a:srgbClr val="0070C0"/>
              </a:solidFill>
              <a:cs typeface="Calibri"/>
            </a:endParaRPr>
          </a:p>
          <a:p>
            <a:pPr algn="ctr"/>
            <a:r>
              <a:rPr lang="nl-BE" dirty="0">
                <a:solidFill>
                  <a:srgbClr val="0070C0"/>
                </a:solidFill>
              </a:rPr>
              <a:t>opvang ontwikkelen</a:t>
            </a:r>
            <a:endParaRPr lang="nl-BE" dirty="0">
              <a:solidFill>
                <a:srgbClr val="0070C0"/>
              </a:solidFill>
              <a:cs typeface="Calibri"/>
            </a:endParaRPr>
          </a:p>
          <a:p>
            <a:pPr algn="ctr"/>
            <a:r>
              <a:rPr lang="nl-BE" dirty="0">
                <a:solidFill>
                  <a:srgbClr val="0070C0"/>
                </a:solidFill>
              </a:rPr>
              <a:t>+ kader voor de samenwerking kinderbegeleider –</a:t>
            </a:r>
            <a:endParaRPr lang="nl-BE" dirty="0">
              <a:solidFill>
                <a:srgbClr val="0070C0"/>
              </a:solidFill>
              <a:cs typeface="Calibri"/>
            </a:endParaRPr>
          </a:p>
          <a:p>
            <a:pPr algn="ctr"/>
            <a:r>
              <a:rPr lang="nl-BE" dirty="0">
                <a:solidFill>
                  <a:srgbClr val="0070C0"/>
                </a:solidFill>
              </a:rPr>
              <a:t>kleuterleerkracht</a:t>
            </a:r>
            <a:endParaRPr lang="nl-BE" dirty="0">
              <a:solidFill>
                <a:srgbClr val="0070C0"/>
              </a:solidFill>
              <a:cs typeface="Calibri"/>
            </a:endParaRP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698757ED-6343-4E01-8405-BA78A11400E3}"/>
              </a:ext>
            </a:extLst>
          </p:cNvPr>
          <p:cNvGrpSpPr/>
          <p:nvPr/>
        </p:nvGrpSpPr>
        <p:grpSpPr>
          <a:xfrm>
            <a:off x="691200" y="755871"/>
            <a:ext cx="2468880" cy="969833"/>
            <a:chOff x="691200" y="1006543"/>
            <a:chExt cx="2468880" cy="969833"/>
          </a:xfrm>
        </p:grpSpPr>
        <p:sp>
          <p:nvSpPr>
            <p:cNvPr id="9" name="Rechthoek: afgeronde hoeken 8">
              <a:extLst>
                <a:ext uri="{FF2B5EF4-FFF2-40B4-BE49-F238E27FC236}">
                  <a16:creationId xmlns:a16="http://schemas.microsoft.com/office/drawing/2014/main" id="{ACDC38D1-CBB0-4B86-9CFB-D2019A5BC882}"/>
                </a:ext>
              </a:extLst>
            </p:cNvPr>
            <p:cNvSpPr/>
            <p:nvPr/>
          </p:nvSpPr>
          <p:spPr>
            <a:xfrm>
              <a:off x="691200" y="1008491"/>
              <a:ext cx="2468880" cy="967885"/>
            </a:xfrm>
            <a:prstGeom prst="roundRect">
              <a:avLst>
                <a:gd name="adj" fmla="val 76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5" name="Afbeelding 14">
              <a:hlinkClick r:id="rId2"/>
              <a:extLst>
                <a:ext uri="{FF2B5EF4-FFF2-40B4-BE49-F238E27FC236}">
                  <a16:creationId xmlns:a16="http://schemas.microsoft.com/office/drawing/2014/main" id="{7DF33E6A-CD59-4D4B-BCB6-B2ED1F074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531" y="1043850"/>
              <a:ext cx="924094" cy="900992"/>
            </a:xfrm>
            <a:prstGeom prst="rect">
              <a:avLst/>
            </a:prstGeom>
          </p:spPr>
        </p:pic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607A7FBE-4BAF-44BA-811F-9FE7F9B2A81A}"/>
                </a:ext>
              </a:extLst>
            </p:cNvPr>
            <p:cNvSpPr txBox="1"/>
            <p:nvPr/>
          </p:nvSpPr>
          <p:spPr>
            <a:xfrm>
              <a:off x="1745955" y="1006543"/>
              <a:ext cx="13029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>
                  <a:solidFill>
                    <a:schemeClr val="bg1"/>
                  </a:solidFill>
                </a:rPr>
                <a:t>Duurzame</a:t>
              </a:r>
              <a:br>
                <a:rPr lang="nl-BE" dirty="0">
                  <a:solidFill>
                    <a:schemeClr val="bg1"/>
                  </a:solidFill>
                </a:rPr>
              </a:br>
              <a:r>
                <a:rPr lang="nl-BE" dirty="0">
                  <a:solidFill>
                    <a:schemeClr val="bg1"/>
                  </a:solidFill>
                </a:rPr>
                <a:t>Jobs </a:t>
              </a:r>
              <a:br>
                <a:rPr lang="nl-BE" dirty="0">
                  <a:solidFill>
                    <a:schemeClr val="bg1"/>
                  </a:solidFill>
                </a:rPr>
              </a:br>
              <a:r>
                <a:rPr lang="nl-BE" dirty="0">
                  <a:solidFill>
                    <a:schemeClr val="bg1"/>
                  </a:solidFill>
                </a:rPr>
                <a:t>KO&amp;OND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Afbeelding 1">
            <a:hlinkClick r:id="rId4"/>
            <a:extLst>
              <a:ext uri="{FF2B5EF4-FFF2-40B4-BE49-F238E27FC236}">
                <a16:creationId xmlns:a16="http://schemas.microsoft.com/office/drawing/2014/main" id="{1B850397-9455-4C8E-8162-A099A71D3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138" y="299301"/>
            <a:ext cx="5048250" cy="5857875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78AE3069-824F-4104-AE7D-7358C8C32A64}"/>
              </a:ext>
            </a:extLst>
          </p:cNvPr>
          <p:cNvSpPr txBox="1"/>
          <p:nvPr/>
        </p:nvSpPr>
        <p:spPr>
          <a:xfrm>
            <a:off x="611560" y="513229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+ </a:t>
            </a:r>
            <a:r>
              <a:rPr lang="nl-BE" dirty="0">
                <a:hlinkClick r:id="rId6"/>
              </a:rPr>
              <a:t>Duo Doe box</a:t>
            </a:r>
            <a:br>
              <a:rPr lang="nl-BE" dirty="0"/>
            </a:br>
            <a:r>
              <a:rPr lang="nl-BE" dirty="0"/>
              <a:t>+ </a:t>
            </a:r>
            <a:r>
              <a:rPr lang="nl-BE" dirty="0">
                <a:hlinkClick r:id="rId7"/>
              </a:rPr>
              <a:t>beleidsaanbevelingen</a:t>
            </a:r>
            <a:endParaRPr lang="fr-FR" dirty="0"/>
          </a:p>
        </p:txBody>
      </p:sp>
      <p:pic>
        <p:nvPicPr>
          <p:cNvPr id="22" name="Afbeelding 21">
            <a:hlinkClick r:id="rId8"/>
            <a:extLst>
              <a:ext uri="{FF2B5EF4-FFF2-40B4-BE49-F238E27FC236}">
                <a16:creationId xmlns:a16="http://schemas.microsoft.com/office/drawing/2014/main" id="{A66BECA3-E5CF-4741-996D-34AF12BFCB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6336" y="299301"/>
            <a:ext cx="1285052" cy="4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0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F701A688-3C4A-4EAC-9029-400E49C94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5445224"/>
            <a:ext cx="1403648" cy="77114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BDB6243-08BE-EB0C-76AB-7568ECA5CC1A}"/>
              </a:ext>
            </a:extLst>
          </p:cNvPr>
          <p:cNvSpPr txBox="1"/>
          <p:nvPr/>
        </p:nvSpPr>
        <p:spPr>
          <a:xfrm>
            <a:off x="107504" y="9087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Doorgaande ontwikkelingslijn van 0 tot 6 jaar</a:t>
            </a:r>
          </a:p>
        </p:txBody>
      </p:sp>
      <p:graphicFrame>
        <p:nvGraphicFramePr>
          <p:cNvPr id="3" name="Tijdelijke aanduiding voor inhoud 2">
            <a:extLst>
              <a:ext uri="{FF2B5EF4-FFF2-40B4-BE49-F238E27FC236}">
                <a16:creationId xmlns:a16="http://schemas.microsoft.com/office/drawing/2014/main" id="{EDF9E63B-0EF9-E128-A8EB-194E100A6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604866"/>
              </p:ext>
            </p:extLst>
          </p:nvPr>
        </p:nvGraphicFramePr>
        <p:xfrm>
          <a:off x="899592" y="2393328"/>
          <a:ext cx="7344816" cy="2152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503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F701A688-3C4A-4EAC-9029-400E49C94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5445224"/>
            <a:ext cx="1403648" cy="771149"/>
          </a:xfrm>
          <a:prstGeom prst="rect">
            <a:avLst/>
          </a:prstGeom>
        </p:spPr>
      </p:pic>
      <p:graphicFrame>
        <p:nvGraphicFramePr>
          <p:cNvPr id="2" name="Tijdelijke aanduiding voor inhoud 2">
            <a:extLst>
              <a:ext uri="{FF2B5EF4-FFF2-40B4-BE49-F238E27FC236}">
                <a16:creationId xmlns:a16="http://schemas.microsoft.com/office/drawing/2014/main" id="{C7071A82-7419-69E2-695A-1E15991070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568878"/>
              </p:ext>
            </p:extLst>
          </p:nvPr>
        </p:nvGraphicFramePr>
        <p:xfrm>
          <a:off x="395536" y="2894212"/>
          <a:ext cx="8352928" cy="226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7BE7E599-D16B-6630-24A8-D1384DA41518}"/>
              </a:ext>
            </a:extLst>
          </p:cNvPr>
          <p:cNvSpPr txBox="1"/>
          <p:nvPr/>
        </p:nvSpPr>
        <p:spPr>
          <a:xfrm>
            <a:off x="684401" y="2046718"/>
            <a:ext cx="81715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/>
              <a:t>Stad Gent als pioniers op de sites</a:t>
            </a:r>
          </a:p>
          <a:p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2BEFBB2-3EC9-1900-FB42-15A2EE42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552" y="705867"/>
            <a:ext cx="10058400" cy="1450757"/>
          </a:xfrm>
        </p:spPr>
        <p:txBody>
          <a:bodyPr/>
          <a:lstStyle/>
          <a:p>
            <a:pPr algn="ctr"/>
            <a:r>
              <a:rPr lang="nl-BE" sz="4800" b="0" dirty="0"/>
              <a:t>12 pioniers binnen Vlaanderen</a:t>
            </a:r>
          </a:p>
        </p:txBody>
      </p:sp>
    </p:spTree>
    <p:extLst>
      <p:ext uri="{BB962C8B-B14F-4D97-AF65-F5344CB8AC3E}">
        <p14:creationId xmlns:p14="http://schemas.microsoft.com/office/powerpoint/2010/main" val="389560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607C8-A349-0824-97BB-E4CAD350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800" b="0" dirty="0"/>
              <a:t>Planning</a:t>
            </a:r>
          </a:p>
        </p:txBody>
      </p:sp>
      <p:sp>
        <p:nvSpPr>
          <p:cNvPr id="4" name="Pijl: punthaak 3">
            <a:extLst>
              <a:ext uri="{FF2B5EF4-FFF2-40B4-BE49-F238E27FC236}">
                <a16:creationId xmlns:a16="http://schemas.microsoft.com/office/drawing/2014/main" id="{D7DB8D3F-12C7-D627-24A8-83D499EDE098}"/>
              </a:ext>
            </a:extLst>
          </p:cNvPr>
          <p:cNvSpPr/>
          <p:nvPr/>
        </p:nvSpPr>
        <p:spPr>
          <a:xfrm>
            <a:off x="398746" y="3108121"/>
            <a:ext cx="1776860" cy="641758"/>
          </a:xfrm>
          <a:prstGeom prst="chevron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DAE583E-9BD8-D6F9-DC37-6191E36AC647}"/>
              </a:ext>
            </a:extLst>
          </p:cNvPr>
          <p:cNvSpPr txBox="1"/>
          <p:nvPr/>
        </p:nvSpPr>
        <p:spPr>
          <a:xfrm>
            <a:off x="294891" y="2795083"/>
            <a:ext cx="7405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JAN ‘22</a:t>
            </a:r>
            <a:endParaRPr lang="fr-FR" sz="1350" dirty="0"/>
          </a:p>
        </p:txBody>
      </p:sp>
      <p:sp>
        <p:nvSpPr>
          <p:cNvPr id="6" name="Pijl: punthaak 5">
            <a:extLst>
              <a:ext uri="{FF2B5EF4-FFF2-40B4-BE49-F238E27FC236}">
                <a16:creationId xmlns:a16="http://schemas.microsoft.com/office/drawing/2014/main" id="{44FF70B8-3381-48C9-4AB1-55C8F6CC8AE4}"/>
              </a:ext>
            </a:extLst>
          </p:cNvPr>
          <p:cNvSpPr/>
          <p:nvPr/>
        </p:nvSpPr>
        <p:spPr>
          <a:xfrm>
            <a:off x="1956885" y="3108121"/>
            <a:ext cx="2849639" cy="641758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97021CA-4A6D-7C64-7B72-3C5C7EA5390E}"/>
              </a:ext>
            </a:extLst>
          </p:cNvPr>
          <p:cNvSpPr txBox="1"/>
          <p:nvPr/>
        </p:nvSpPr>
        <p:spPr>
          <a:xfrm>
            <a:off x="4147528" y="2731681"/>
            <a:ext cx="9167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SEPT ‘23</a:t>
            </a:r>
            <a:endParaRPr lang="fr-FR" sz="135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76818A5-C6FF-7371-F351-9C2E2B3A8A64}"/>
              </a:ext>
            </a:extLst>
          </p:cNvPr>
          <p:cNvSpPr txBox="1"/>
          <p:nvPr/>
        </p:nvSpPr>
        <p:spPr>
          <a:xfrm>
            <a:off x="847847" y="3266112"/>
            <a:ext cx="8866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b="1" dirty="0"/>
              <a:t>OPSTART</a:t>
            </a:r>
            <a:endParaRPr lang="fr-FR" sz="1350" b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B61320D-3FD6-8E28-B4BE-D2B03626BC42}"/>
              </a:ext>
            </a:extLst>
          </p:cNvPr>
          <p:cNvSpPr txBox="1"/>
          <p:nvPr/>
        </p:nvSpPr>
        <p:spPr>
          <a:xfrm>
            <a:off x="2553280" y="3266112"/>
            <a:ext cx="16556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b="1" dirty="0"/>
              <a:t>VERKENNINGSFASE</a:t>
            </a:r>
            <a:endParaRPr lang="fr-FR" sz="1350" b="1" dirty="0"/>
          </a:p>
        </p:txBody>
      </p:sp>
      <p:sp>
        <p:nvSpPr>
          <p:cNvPr id="10" name="Pijl: punthaak 9">
            <a:extLst>
              <a:ext uri="{FF2B5EF4-FFF2-40B4-BE49-F238E27FC236}">
                <a16:creationId xmlns:a16="http://schemas.microsoft.com/office/drawing/2014/main" id="{2015BD03-223D-C18C-E320-4CB3F3A6849E}"/>
              </a:ext>
            </a:extLst>
          </p:cNvPr>
          <p:cNvSpPr/>
          <p:nvPr/>
        </p:nvSpPr>
        <p:spPr>
          <a:xfrm>
            <a:off x="4562432" y="3089454"/>
            <a:ext cx="2753064" cy="641758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FD71CA3-9702-07E9-B89A-05F124E6425E}"/>
              </a:ext>
            </a:extLst>
          </p:cNvPr>
          <p:cNvSpPr txBox="1"/>
          <p:nvPr/>
        </p:nvSpPr>
        <p:spPr>
          <a:xfrm>
            <a:off x="6709222" y="2777848"/>
            <a:ext cx="9232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SEPT ‘24</a:t>
            </a:r>
            <a:endParaRPr lang="fr-FR" sz="135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6BC5A70-DD06-8B7E-D1CF-7A6C583607DD}"/>
              </a:ext>
            </a:extLst>
          </p:cNvPr>
          <p:cNvSpPr txBox="1"/>
          <p:nvPr/>
        </p:nvSpPr>
        <p:spPr>
          <a:xfrm>
            <a:off x="1682624" y="2773840"/>
            <a:ext cx="9903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SEPT ‘22</a:t>
            </a:r>
            <a:endParaRPr lang="fr-FR" sz="1350" dirty="0"/>
          </a:p>
        </p:txBody>
      </p:sp>
      <p:sp>
        <p:nvSpPr>
          <p:cNvPr id="13" name="Pijl: punthaak 12">
            <a:extLst>
              <a:ext uri="{FF2B5EF4-FFF2-40B4-BE49-F238E27FC236}">
                <a16:creationId xmlns:a16="http://schemas.microsoft.com/office/drawing/2014/main" id="{D2E2B048-4955-47FD-9FAB-A2DD6DFB6606}"/>
              </a:ext>
            </a:extLst>
          </p:cNvPr>
          <p:cNvSpPr/>
          <p:nvPr/>
        </p:nvSpPr>
        <p:spPr>
          <a:xfrm>
            <a:off x="7079509" y="3093747"/>
            <a:ext cx="1896776" cy="641758"/>
          </a:xfrm>
          <a:prstGeom prst="chevron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B575973-9C77-C874-948D-266112DEB903}"/>
              </a:ext>
            </a:extLst>
          </p:cNvPr>
          <p:cNvSpPr txBox="1"/>
          <p:nvPr/>
        </p:nvSpPr>
        <p:spPr>
          <a:xfrm>
            <a:off x="5071717" y="3241545"/>
            <a:ext cx="16556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b="1" dirty="0"/>
              <a:t>UITVOERINGSFASE</a:t>
            </a:r>
            <a:endParaRPr lang="fr-FR" sz="1350" b="1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22194CB-7D0A-3671-2E89-A777EF23DE1E}"/>
              </a:ext>
            </a:extLst>
          </p:cNvPr>
          <p:cNvSpPr txBox="1"/>
          <p:nvPr/>
        </p:nvSpPr>
        <p:spPr>
          <a:xfrm>
            <a:off x="7396445" y="3137671"/>
            <a:ext cx="16038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b="1" dirty="0"/>
              <a:t>CONCLUSIES &amp;</a:t>
            </a:r>
            <a:br>
              <a:rPr lang="nl-BE" sz="1350" b="1" dirty="0"/>
            </a:br>
            <a:r>
              <a:rPr lang="nl-BE" sz="1350" b="1" dirty="0"/>
              <a:t>VERDUURZAMING</a:t>
            </a:r>
            <a:endParaRPr lang="fr-FR" sz="1350" b="1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BDAABC9-267C-99C5-6878-154425FE260C}"/>
              </a:ext>
            </a:extLst>
          </p:cNvPr>
          <p:cNvSpPr txBox="1"/>
          <p:nvPr/>
        </p:nvSpPr>
        <p:spPr>
          <a:xfrm>
            <a:off x="219079" y="3889991"/>
            <a:ext cx="1868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50" dirty="0"/>
              <a:t>Beginsituatie</a:t>
            </a:r>
            <a:br>
              <a:rPr lang="nl-BE" sz="1350" dirty="0"/>
            </a:br>
            <a:r>
              <a:rPr lang="nl-BE" sz="1350" dirty="0"/>
              <a:t>Opstart en toelichting</a:t>
            </a:r>
            <a:br>
              <a:rPr lang="nl-BE" sz="1350" dirty="0"/>
            </a:br>
            <a:r>
              <a:rPr lang="nl-BE" sz="1350" dirty="0"/>
              <a:t>Opstart projectstructuur</a:t>
            </a:r>
            <a:endParaRPr lang="fr-FR" sz="135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0936561-D01E-9678-EDD8-6828C600006E}"/>
              </a:ext>
            </a:extLst>
          </p:cNvPr>
          <p:cNvSpPr txBox="1"/>
          <p:nvPr/>
        </p:nvSpPr>
        <p:spPr>
          <a:xfrm>
            <a:off x="2175606" y="3889204"/>
            <a:ext cx="245041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50" dirty="0"/>
              <a:t>Kennismaking werkingen</a:t>
            </a:r>
            <a:br>
              <a:rPr lang="nl-BE" sz="1350" dirty="0"/>
            </a:br>
            <a:r>
              <a:rPr lang="nl-BE" sz="1350" dirty="0"/>
              <a:t>Opstart werkgroepen</a:t>
            </a:r>
            <a:br>
              <a:rPr lang="nl-BE" sz="1350" dirty="0"/>
            </a:br>
            <a:r>
              <a:rPr lang="nl-BE" sz="1350" dirty="0"/>
              <a:t>Terugkoppeling &amp; input teams</a:t>
            </a:r>
          </a:p>
          <a:p>
            <a:pPr algn="ctr"/>
            <a:r>
              <a:rPr lang="nl-BE" sz="1350" dirty="0"/>
              <a:t>Uitwerken praktijkmodel </a:t>
            </a:r>
            <a:br>
              <a:rPr lang="nl-BE" sz="1350" dirty="0"/>
            </a:br>
            <a:r>
              <a:rPr lang="nl-BE" sz="1350" dirty="0"/>
              <a:t>  </a:t>
            </a:r>
            <a:endParaRPr lang="fr-FR" sz="1350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6167348-DE78-E832-1CBB-4B1F3BE5ECA9}"/>
              </a:ext>
            </a:extLst>
          </p:cNvPr>
          <p:cNvSpPr txBox="1"/>
          <p:nvPr/>
        </p:nvSpPr>
        <p:spPr>
          <a:xfrm>
            <a:off x="4594860" y="3889990"/>
            <a:ext cx="248464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50" dirty="0"/>
              <a:t>Implementatie praktijkmodel</a:t>
            </a:r>
          </a:p>
          <a:p>
            <a:pPr algn="ctr"/>
            <a:r>
              <a:rPr lang="nl-BE" sz="1350" dirty="0"/>
              <a:t>Bijsturing waar nodig</a:t>
            </a:r>
            <a:br>
              <a:rPr lang="nl-BE" sz="1350" dirty="0"/>
            </a:br>
            <a:r>
              <a:rPr lang="nl-BE" sz="1350" dirty="0"/>
              <a:t>  </a:t>
            </a:r>
            <a:endParaRPr lang="fr-FR" sz="135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1985D1-EB5D-6598-8ACD-85212FD30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5445224"/>
            <a:ext cx="1403648" cy="77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F701A688-3C4A-4EAC-9029-400E49C94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5445224"/>
            <a:ext cx="1403648" cy="771149"/>
          </a:xfrm>
          <a:prstGeom prst="rect">
            <a:avLst/>
          </a:prstGeom>
        </p:spPr>
      </p:pic>
      <p:pic>
        <p:nvPicPr>
          <p:cNvPr id="16" name="Picture 2" descr="Website Redesign Project Plan: Free Step-By-Step Template">
            <a:extLst>
              <a:ext uri="{FF2B5EF4-FFF2-40B4-BE49-F238E27FC236}">
                <a16:creationId xmlns:a16="http://schemas.microsoft.com/office/drawing/2014/main" id="{50FA2414-FB25-1B36-B814-BB4982100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507" y="373183"/>
            <a:ext cx="7664985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39011"/>
      </p:ext>
    </p:extLst>
  </p:cSld>
  <p:clrMapOvr>
    <a:masterClrMapping/>
  </p:clrMapOvr>
</p:sld>
</file>

<file path=ppt/theme/theme1.xml><?xml version="1.0" encoding="utf-8"?>
<a:theme xmlns:a="http://schemas.openxmlformats.org/drawingml/2006/main" name="binnenwerk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StadG_NL.potx" id="{D33D1CEF-7236-4C91-9EB4-30C7786CE3C4}" vid="{7C1E24DC-7D78-4AC3-88B3-2F50B2D51ED2}"/>
    </a:ext>
  </a:extLst>
</a:theme>
</file>

<file path=ppt/theme/theme2.xml><?xml version="1.0" encoding="utf-8"?>
<a:theme xmlns:a="http://schemas.openxmlformats.org/drawingml/2006/main" name="titeldia presentatie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StadG_NL.potx" id="{D33D1CEF-7236-4C91-9EB4-30C7786CE3C4}" vid="{1EF6997B-9309-40DD-9B78-3602935CD2D9}"/>
    </a:ext>
  </a:extLst>
</a:theme>
</file>

<file path=ppt/theme/theme3.xml><?xml version="1.0" encoding="utf-8"?>
<a:theme xmlns:a="http://schemas.openxmlformats.org/drawingml/2006/main" name="titeldia hoofdstuk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StadG_NL.potx" id="{D33D1CEF-7236-4C91-9EB4-30C7786CE3C4}" vid="{A748BC8A-097D-4988-A3A3-EEAB5C979BDE}"/>
    </a:ext>
  </a:extLst>
</a:theme>
</file>

<file path=ppt/theme/theme4.xml><?xml version="1.0" encoding="utf-8"?>
<a:theme xmlns:a="http://schemas.openxmlformats.org/drawingml/2006/main" name="slot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StadG_NL.potx" id="{D33D1CEF-7236-4C91-9EB4-30C7786CE3C4}" vid="{5CF56B5D-83E7-40F1-AE01-1FC3624617B0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5BE69E1-FEE2-4557-B565-C08211EED5D0}">
  <we:reference id="c5b0e2c7-d298-4334-8696-b01541701a7b" version="1.0.1.0" store="EXCatalog" storeType="EXCatalog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PPT_StadG_NL_2019</Template>
  <TotalTime>557</TotalTime>
  <Words>437</Words>
  <Application>Microsoft Office PowerPoint</Application>
  <PresentationFormat>Diavoorstelling (4:3)</PresentationFormat>
  <Paragraphs>134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Wingdings</vt:lpstr>
      <vt:lpstr>binnenwerk</vt:lpstr>
      <vt:lpstr>titeldia presentatie</vt:lpstr>
      <vt:lpstr>titeldia hoofdstuk</vt:lpstr>
      <vt:lpstr>slot</vt:lpstr>
      <vt:lpstr>PowerPoint-presentatie</vt:lpstr>
      <vt:lpstr>PowerPoint-presentatie</vt:lpstr>
      <vt:lpstr>Agenda van de dag  </vt:lpstr>
      <vt:lpstr>EduCare &amp; projecten</vt:lpstr>
      <vt:lpstr>PowerPoint-presentatie</vt:lpstr>
      <vt:lpstr>PowerPoint-presentatie</vt:lpstr>
      <vt:lpstr>12 pioniers binnen Vlaanderen</vt:lpstr>
      <vt:lpstr>Planning</vt:lpstr>
      <vt:lpstr>PowerPoint-presentatie</vt:lpstr>
      <vt:lpstr>PowerPoint-presentatie</vt:lpstr>
      <vt:lpstr>Praktijkmodel</vt:lpstr>
      <vt:lpstr>Vertrekken vanuit de noden van het kind</vt:lpstr>
      <vt:lpstr>Zorg dragen voor onze ouders</vt:lpstr>
      <vt:lpstr>Zorg  - Spelen – Leren</vt:lpstr>
      <vt:lpstr>Inrichting</vt:lpstr>
      <vt:lpstr>Samenwerken</vt:lpstr>
      <vt:lpstr>Toekomst</vt:lpstr>
      <vt:lpstr>PowerPoint-presentatie</vt:lpstr>
      <vt:lpstr>BEDANKT!</vt:lpstr>
    </vt:vector>
  </TitlesOfParts>
  <Company>Stad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Martens Bjorn</dc:creator>
  <cp:lastModifiedBy>Smet Hanne</cp:lastModifiedBy>
  <cp:revision>29</cp:revision>
  <cp:lastPrinted>2018-06-21T18:59:21Z</cp:lastPrinted>
  <dcterms:created xsi:type="dcterms:W3CDTF">2023-05-24T08:54:25Z</dcterms:created>
  <dcterms:modified xsi:type="dcterms:W3CDTF">2024-02-29T13:29:44Z</dcterms:modified>
</cp:coreProperties>
</file>